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902" r:id="rId3"/>
    <p:sldId id="903" r:id="rId4"/>
    <p:sldId id="924" r:id="rId5"/>
    <p:sldId id="907" r:id="rId6"/>
    <p:sldId id="923" r:id="rId7"/>
    <p:sldId id="909" r:id="rId8"/>
    <p:sldId id="910" r:id="rId9"/>
    <p:sldId id="911" r:id="rId10"/>
    <p:sldId id="925" r:id="rId11"/>
    <p:sldId id="926" r:id="rId12"/>
    <p:sldId id="927" r:id="rId13"/>
    <p:sldId id="928" r:id="rId14"/>
    <p:sldId id="929" r:id="rId15"/>
    <p:sldId id="913" r:id="rId16"/>
    <p:sldId id="930" r:id="rId17"/>
    <p:sldId id="917" r:id="rId18"/>
    <p:sldId id="915" r:id="rId19"/>
    <p:sldId id="914" r:id="rId20"/>
    <p:sldId id="916" r:id="rId21"/>
    <p:sldId id="937" r:id="rId22"/>
    <p:sldId id="931" r:id="rId23"/>
    <p:sldId id="932" r:id="rId24"/>
    <p:sldId id="918" r:id="rId25"/>
    <p:sldId id="933" r:id="rId26"/>
    <p:sldId id="922" r:id="rId27"/>
    <p:sldId id="934" r:id="rId28"/>
    <p:sldId id="935" r:id="rId29"/>
    <p:sldId id="8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707"/>
    <a:srgbClr val="CFDE10"/>
    <a:srgbClr val="00B0F0"/>
    <a:srgbClr val="BFEBFB"/>
    <a:srgbClr val="F3F2F3"/>
    <a:srgbClr val="E5231E"/>
    <a:srgbClr val="21ADDF"/>
    <a:srgbClr val="46B067"/>
    <a:srgbClr val="F39200"/>
    <a:srgbClr val="9619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23" autoAdjust="0"/>
    <p:restoredTop sz="75888" autoAdjust="0"/>
  </p:normalViewPr>
  <p:slideViewPr>
    <p:cSldViewPr snapToGrid="0" showGuides="1">
      <p:cViewPr varScale="1">
        <p:scale>
          <a:sx n="113" d="100"/>
          <a:sy n="113" d="100"/>
        </p:scale>
        <p:origin x="108" y="156"/>
      </p:cViewPr>
      <p:guideLst>
        <p:guide orient="horz" pos="2137"/>
        <p:guide pos="3840"/>
      </p:guideLst>
    </p:cSldViewPr>
  </p:slideViewPr>
  <p:outlineViewPr>
    <p:cViewPr>
      <p:scale>
        <a:sx n="33" d="100"/>
        <a:sy n="33" d="100"/>
      </p:scale>
      <p:origin x="0" y="0"/>
    </p:cViewPr>
  </p:outlineViewPr>
  <p:notesTextViewPr>
    <p:cViewPr>
      <p:scale>
        <a:sx n="232" d="100"/>
        <a:sy n="232" d="100"/>
      </p:scale>
      <p:origin x="0" y="0"/>
    </p:cViewPr>
  </p:notesTextViewPr>
  <p:notesViewPr>
    <p:cSldViewPr snapToGrid="0">
      <p:cViewPr varScale="1">
        <p:scale>
          <a:sx n="123" d="100"/>
          <a:sy n="123" d="100"/>
        </p:scale>
        <p:origin x="41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A8FC9D-F43F-46DF-AB84-D16B4FE96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C44FE1A-0908-41E4-95DB-BFB4F1D675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2DD77A-0ADA-4BD8-8ADF-1A2DE6CE050A}" type="datetimeFigureOut">
              <a:rPr lang="de-DE" smtClean="0"/>
              <a:t>08.06.2020</a:t>
            </a:fld>
            <a:endParaRPr lang="de-DE"/>
          </a:p>
        </p:txBody>
      </p:sp>
      <p:sp>
        <p:nvSpPr>
          <p:cNvPr id="4" name="Fußzeilenplatzhalter 3">
            <a:extLst>
              <a:ext uri="{FF2B5EF4-FFF2-40B4-BE49-F238E27FC236}">
                <a16:creationId xmlns:a16="http://schemas.microsoft.com/office/drawing/2014/main" id="{324E1856-71BD-48F8-BDDC-5816DF8B7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C3A80C8-98B0-4B0C-886B-24F26E010D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55F6FB-A8E3-4A20-9907-C2813BF103BD}" type="slidenum">
              <a:rPr lang="de-DE" smtClean="0"/>
              <a:t>‹#›</a:t>
            </a:fld>
            <a:endParaRPr lang="de-DE"/>
          </a:p>
        </p:txBody>
      </p:sp>
    </p:spTree>
    <p:extLst>
      <p:ext uri="{BB962C8B-B14F-4D97-AF65-F5344CB8AC3E}">
        <p14:creationId xmlns:p14="http://schemas.microsoft.com/office/powerpoint/2010/main" val="3200727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2847B-1B09-4FB9-A3F6-7C5481EE238A}" type="datetimeFigureOut">
              <a:rPr lang="en-US" smtClean="0"/>
              <a:t>6/8/2020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4EE8-1DD6-4929-B7B8-30F750D483F0}" type="slidenum">
              <a:rPr lang="en-US" smtClean="0"/>
              <a:t>‹#›</a:t>
            </a:fld>
            <a:endParaRPr lang="en-US"/>
          </a:p>
        </p:txBody>
      </p:sp>
    </p:spTree>
    <p:extLst>
      <p:ext uri="{BB962C8B-B14F-4D97-AF65-F5344CB8AC3E}">
        <p14:creationId xmlns:p14="http://schemas.microsoft.com/office/powerpoint/2010/main" val="332448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e.wikipedia.org/wiki/Forschungsdesign"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de.wikipedia.org/wiki/Beobachtungssatz" TargetMode="External"/><Relationship Id="rId4" Type="http://schemas.openxmlformats.org/officeDocument/2006/relationships/hyperlink" Target="https://de.wikipedia.org/wiki/Aussage_(Logik)"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Durch Deduktion und analytische Schlussfolgerungen entwickeln Forscher Hypothesen. Um ihre Hypothesen zu testen brauchen sie die empirische Forschung. Die Empirische Forschung ist einer der Grundpfeiler der Wissenschaft. In der Praxis wird einer Vermutung – der Hypothese - die Evidenz gegenübergestellt, also das Erkennbare eines wissenschaftlichen Belegs oder ein Behauptung. Die Evidenz ist nicht der Beweis, denn wir reden selten von Beweisen oder „Tatsachen“, sondern finden zur Evidenz also Unterstützung für eine Hypothese.  </a:t>
            </a:r>
          </a:p>
          <a:p>
            <a:endParaRPr lang="de-DE" dirty="0"/>
          </a:p>
          <a:p>
            <a:r>
              <a:rPr lang="de-DE" dirty="0"/>
              <a:t>Die empirische Forschung ist eine systematische Methode zur Erhebung von Daten. Und in der HCI ist die empirische Forschung von großer Bedeutung, denn sie liefert ein überzeugendes Argument, warum ein System, dass wir entwickelt haben, besser ist, als etwas anderes. Viele Systeme existieren erst nachdem wir sie gebaut haben und weil es keine Daten gibt, die uns etwas darüber sagen, wie gut es  ist, muss ein Beleg in einer empirischen Studie erfolgen.</a:t>
            </a:r>
          </a:p>
        </p:txBody>
      </p:sp>
      <p:sp>
        <p:nvSpPr>
          <p:cNvPr id="4" name="Foliennummernplatzhalter 3"/>
          <p:cNvSpPr>
            <a:spLocks noGrp="1"/>
          </p:cNvSpPr>
          <p:nvPr>
            <p:ph type="sldNum" sz="quarter" idx="5"/>
          </p:nvPr>
        </p:nvSpPr>
        <p:spPr/>
        <p:txBody>
          <a:bodyPr/>
          <a:lstStyle/>
          <a:p>
            <a:fld id="{38934EE8-1DD6-4929-B7B8-30F750D483F0}" type="slidenum">
              <a:rPr lang="en-US" smtClean="0"/>
              <a:t>1</a:t>
            </a:fld>
            <a:endParaRPr lang="en-US" dirty="0"/>
          </a:p>
        </p:txBody>
      </p:sp>
    </p:spTree>
    <p:extLst>
      <p:ext uri="{BB962C8B-B14F-4D97-AF65-F5344CB8AC3E}">
        <p14:creationId xmlns:p14="http://schemas.microsoft.com/office/powerpoint/2010/main" val="57097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kontrollierten Experimenten ist es möglich, mehrere Faktoren gleichzeitig zu analysieren. Natürlich ist die Menge an Faktoren, die wir gleichzeitig analysieren können nicht unbegrenzt, solange unsere Stichprobe begrenzt ist – dazu aber später mehr.</a:t>
            </a:r>
          </a:p>
          <a:p>
            <a:r>
              <a:rPr lang="de-DE" dirty="0"/>
              <a:t>Wichtig ist für uns zu wissen, dass wir multifaktorielle Designs durchaus erstellen können, wenn wir genau wissen was wir tun.</a:t>
            </a:r>
          </a:p>
          <a:p>
            <a:r>
              <a:rPr lang="de-DE" dirty="0"/>
              <a:t>Woher wissen wir, was wir tun? Um den Einfluss eines Faktors zu bestimmen, brauchen wir eine Veränderung – sprich mindestens zwei Ausprägungen.</a:t>
            </a:r>
          </a:p>
          <a:p>
            <a:r>
              <a:rPr lang="de-DE" dirty="0"/>
              <a:t>Diese beiden Ausprägungen, werden im englischen Levels genannt und müssen später detailliert beschrieben sein, weil wir nur durch sie verstehen, was denn der Einfluss des Faktors ist.</a:t>
            </a:r>
          </a:p>
          <a:p>
            <a:r>
              <a:rPr lang="de-DE" dirty="0"/>
              <a:t>Die Kombination von Ebenen innerhalb eines Experiments werden auch als Konditionen, </a:t>
            </a:r>
            <a:r>
              <a:rPr lang="de-DE" dirty="0" err="1"/>
              <a:t>Conditions</a:t>
            </a:r>
            <a:r>
              <a:rPr lang="de-DE" dirty="0"/>
              <a:t> bezeichnet. Wenn wir beispielsweise 2 Faktoren mit 2 Ausprägungen haben, benötigen wir 4 </a:t>
            </a:r>
            <a:r>
              <a:rPr lang="de-DE" dirty="0" err="1"/>
              <a:t>Conditions</a:t>
            </a:r>
            <a:r>
              <a:rPr lang="de-DE" dirty="0"/>
              <a:t>.</a:t>
            </a:r>
          </a:p>
          <a:p>
            <a:r>
              <a:rPr lang="de-DE" dirty="0"/>
              <a:t>Wichtig ist zu verstehen, was eigentlich die Art der Levels ist und hier haben wir mehrere Optionen:</a:t>
            </a:r>
          </a:p>
          <a:p>
            <a:r>
              <a:rPr lang="de-DE" dirty="0"/>
              <a:t>Worauf wir testen, kann vorhanden sein oder nicht – wie eine Tablette in einem klinischen Experiment, die entweder den Wirkstoff enthält oder nicht.</a:t>
            </a:r>
          </a:p>
          <a:p>
            <a:r>
              <a:rPr lang="de-DE" dirty="0"/>
              <a:t>Kann eine logische Kategorie sein – wie Hunde oder Katzen</a:t>
            </a:r>
          </a:p>
          <a:p>
            <a:r>
              <a:rPr lang="de-DE" dirty="0"/>
              <a:t>Kann kontinuierlich sein, wie die Lautstärke, Länge, Alter oder andere Maßeinheiten, wobei es zunächst nicht wichtig ist, ob diese negativ oder unendlich werden können.</a:t>
            </a:r>
          </a:p>
          <a:p>
            <a:endParaRPr lang="de-DE" dirty="0"/>
          </a:p>
        </p:txBody>
      </p:sp>
      <p:sp>
        <p:nvSpPr>
          <p:cNvPr id="4" name="Slide Number Placeholder 3"/>
          <p:cNvSpPr>
            <a:spLocks noGrp="1"/>
          </p:cNvSpPr>
          <p:nvPr>
            <p:ph type="sldNum" sz="quarter" idx="5"/>
          </p:nvPr>
        </p:nvSpPr>
        <p:spPr/>
        <p:txBody>
          <a:bodyPr/>
          <a:lstStyle/>
          <a:p>
            <a:fld id="{38934EE8-1DD6-4929-B7B8-30F750D483F0}" type="slidenum">
              <a:rPr lang="en-US" smtClean="0"/>
              <a:t>10</a:t>
            </a:fld>
            <a:endParaRPr lang="en-US"/>
          </a:p>
        </p:txBody>
      </p:sp>
    </p:spTree>
    <p:extLst>
      <p:ext uri="{BB962C8B-B14F-4D97-AF65-F5344CB8AC3E}">
        <p14:creationId xmlns:p14="http://schemas.microsoft.com/office/powerpoint/2010/main" val="4154577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Also, empirische, experimentelle Designs sind darauf angewiesen, dass ein Faktor irgendwas verändert. Je nach Experiment bzw. je nach wissenschaftliche Fachrichtung verändert sich die Bezeichnung für den Faktor. Manche nennen es Einflussgröße, Ursache, erklärende Variable, Prädiktor, Treatment oder Regressor. Wir bezeichnen Sie weitläufig entweder als Fester Faktor oder als unabhängige Variable – sprich die Einflussgröße x in einer mathematischen Funktion f von x.</a:t>
            </a:r>
          </a:p>
          <a:p>
            <a:r>
              <a:rPr lang="de-DE" dirty="0"/>
              <a:t>Die Messung ist das, was wir beobachten. Weil sich der Wert aufgrund der Abhängigkeit – der Funktion -  zu, nämlich der Ursache verändert, sprechen wir auch von der abhängigen Variable, y.</a:t>
            </a:r>
          </a:p>
          <a:p>
            <a:r>
              <a:rPr lang="de-DE" dirty="0"/>
              <a:t>Y wird in Bezug zu X verändert.</a:t>
            </a:r>
          </a:p>
          <a:p>
            <a:r>
              <a:rPr lang="de-DE" dirty="0"/>
              <a:t>Bezogen auf die Funktion, enthält die Messreihe Fehlerkomponenten gegenüber einem idealen deterministischen Modell.</a:t>
            </a:r>
          </a:p>
          <a:p>
            <a:r>
              <a:rPr lang="de-DE" dirty="0"/>
              <a:t>Die Funktion – also die Beziehung zwischen x und y – ist also ein Modell und gleichzeitig die Vorhersage, die uns eigentlich interessiert.</a:t>
            </a:r>
          </a:p>
          <a:p>
            <a:r>
              <a:rPr lang="de-DE" dirty="0"/>
              <a:t>Potentielle andere Einflussfaktoren, die wir kennen, aber nicht explizit kontrollieren, nennen wir Kontrollvariablen oder Störgrößen – meist aber </a:t>
            </a:r>
            <a:r>
              <a:rPr lang="de-DE" dirty="0" err="1"/>
              <a:t>Covariaten</a:t>
            </a:r>
            <a:r>
              <a:rPr lang="de-DE" dirty="0"/>
              <a:t>.</a:t>
            </a:r>
          </a:p>
          <a:p>
            <a:r>
              <a:rPr lang="de-DE" dirty="0"/>
              <a:t>Wenn es Gründe –sprich eine theoretische Grundlage - gibt zu glauben, dass es Störeinflüsse gibt, die unser Experiment beeinflusst haben, die aber in unserem Experiment nicht kontrolliert wurden, dann landet es sich um sogenannte Kontrollvariablen oder </a:t>
            </a:r>
            <a:r>
              <a:rPr lang="de-DE" dirty="0" err="1"/>
              <a:t>Covariaten</a:t>
            </a:r>
            <a:r>
              <a:rPr lang="de-DE" dirty="0"/>
              <a:t>. Eine klassische </a:t>
            </a:r>
            <a:r>
              <a:rPr lang="de-DE" dirty="0" err="1"/>
              <a:t>Kovariate</a:t>
            </a:r>
            <a:r>
              <a:rPr lang="de-DE" dirty="0"/>
              <a:t> in Experimenten in der HCI sind beispielsweise die Unterscheidung von links- und </a:t>
            </a:r>
            <a:r>
              <a:rPr lang="de-DE" dirty="0" err="1"/>
              <a:t>rechtshändern</a:t>
            </a:r>
            <a:r>
              <a:rPr lang="de-DE" dirty="0"/>
              <a:t>, Brillenträger oder Geschlecht.</a:t>
            </a:r>
          </a:p>
          <a:p>
            <a:r>
              <a:rPr lang="de-DE" dirty="0"/>
              <a:t>Zufällige Faktoren oder Fehlervariablen repräsentieren eine Variable, deren Ausprägungen durch keinen bestimmten Faktor hervorgerufen wurde, sondern durch eine Stichprobe unendlich vieler Ausprägungen. Der klassische Random Faktor in HCI Studien ist der Teilnehmer, denn alle Menschen sind komplett unterschiedlich und haben individuelle Eigenheiten, die wir nicht kontrollieren können.</a:t>
            </a:r>
          </a:p>
          <a:p>
            <a:r>
              <a:rPr lang="de-DE" dirty="0"/>
              <a:t>Da wir die wichtigsten Dinge nun kennen: unabhängige variable, abhängige variable, kontrollvariable und den </a:t>
            </a:r>
            <a:r>
              <a:rPr lang="de-DE" dirty="0" err="1"/>
              <a:t>fehler</a:t>
            </a:r>
            <a:r>
              <a:rPr lang="de-DE" dirty="0"/>
              <a:t> – können wir jetzt einfach lostesten? Nein, so einfach ist die Sache natürlich nicht.</a:t>
            </a:r>
          </a:p>
        </p:txBody>
      </p:sp>
      <p:sp>
        <p:nvSpPr>
          <p:cNvPr id="4" name="Slide Number Placeholder 3"/>
          <p:cNvSpPr>
            <a:spLocks noGrp="1"/>
          </p:cNvSpPr>
          <p:nvPr>
            <p:ph type="sldNum" sz="quarter" idx="5"/>
          </p:nvPr>
        </p:nvSpPr>
        <p:spPr/>
        <p:txBody>
          <a:bodyPr/>
          <a:lstStyle/>
          <a:p>
            <a:fld id="{38934EE8-1DD6-4929-B7B8-30F750D483F0}" type="slidenum">
              <a:rPr lang="en-US" smtClean="0"/>
              <a:t>11</a:t>
            </a:fld>
            <a:endParaRPr lang="en-US"/>
          </a:p>
        </p:txBody>
      </p:sp>
    </p:spTree>
    <p:extLst>
      <p:ext uri="{BB962C8B-B14F-4D97-AF65-F5344CB8AC3E}">
        <p14:creationId xmlns:p14="http://schemas.microsoft.com/office/powerpoint/2010/main" val="742562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Nehmen wir an, sie führen ein Experiment mit menschlichen Probanden durch. Dieses Experiment hat einen Faktor mit zwei Ausprägungen, die sie zwischen zwei zufälligen Gruppen vergleichen möchten. Sie testen zunächst alle Probanden in ihrer Institution, welche die erste Ausprägung erleben. </a:t>
            </a:r>
          </a:p>
          <a:p>
            <a:endParaRPr lang="de-DE" dirty="0"/>
          </a:p>
        </p:txBody>
      </p:sp>
      <p:sp>
        <p:nvSpPr>
          <p:cNvPr id="4" name="Slide Number Placeholder 3"/>
          <p:cNvSpPr>
            <a:spLocks noGrp="1"/>
          </p:cNvSpPr>
          <p:nvPr>
            <p:ph type="sldNum" sz="quarter" idx="5"/>
          </p:nvPr>
        </p:nvSpPr>
        <p:spPr/>
        <p:txBody>
          <a:bodyPr/>
          <a:lstStyle/>
          <a:p>
            <a:fld id="{38934EE8-1DD6-4929-B7B8-30F750D483F0}" type="slidenum">
              <a:rPr lang="en-US" smtClean="0"/>
              <a:t>12</a:t>
            </a:fld>
            <a:endParaRPr lang="en-US"/>
          </a:p>
        </p:txBody>
      </p:sp>
    </p:spTree>
    <p:extLst>
      <p:ext uri="{BB962C8B-B14F-4D97-AF65-F5344CB8AC3E}">
        <p14:creationId xmlns:p14="http://schemas.microsoft.com/office/powerpoint/2010/main" val="581741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Dann gehen Sie heim und am Abend holt Ihre Lieblingsmannschaft vorzeitig den Meistertitel. </a:t>
            </a:r>
          </a:p>
        </p:txBody>
      </p:sp>
      <p:sp>
        <p:nvSpPr>
          <p:cNvPr id="4" name="Slide Number Placeholder 3"/>
          <p:cNvSpPr>
            <a:spLocks noGrp="1"/>
          </p:cNvSpPr>
          <p:nvPr>
            <p:ph type="sldNum" sz="quarter" idx="5"/>
          </p:nvPr>
        </p:nvSpPr>
        <p:spPr/>
        <p:txBody>
          <a:bodyPr/>
          <a:lstStyle/>
          <a:p>
            <a:fld id="{38934EE8-1DD6-4929-B7B8-30F750D483F0}" type="slidenum">
              <a:rPr lang="en-US" smtClean="0"/>
              <a:t>13</a:t>
            </a:fld>
            <a:endParaRPr lang="en-US"/>
          </a:p>
        </p:txBody>
      </p:sp>
    </p:spTree>
    <p:extLst>
      <p:ext uri="{BB962C8B-B14F-4D97-AF65-F5344CB8AC3E}">
        <p14:creationId xmlns:p14="http://schemas.microsoft.com/office/powerpoint/2010/main" val="2304373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Dann machen Sie den Versuch mit der zweiten Gruppe und der nächsten Ausprägung, schauen in ihre Ergebnisse und sehen ganz viele positive Bewertungen in ihren Daten.</a:t>
            </a:r>
          </a:p>
          <a:p>
            <a:r>
              <a:rPr lang="de-DE" dirty="0"/>
              <a:t>Was ist jetzt passiert? War ihre zweite Ausprägung oder das Fußballspiel daran Schuld, dass die Kommentare positiv waren?</a:t>
            </a:r>
          </a:p>
          <a:p>
            <a:r>
              <a:rPr lang="de-DE" dirty="0"/>
              <a:t>Genau darum ist das Design des Experiments entscheidend, wenn Sie empirische Forschung betreiben.</a:t>
            </a:r>
          </a:p>
          <a:p>
            <a:r>
              <a:rPr lang="de-DE" dirty="0"/>
              <a:t>Werfen wir also einen näheren Blick auf die Gestaltung des Experiments mit den Ausprägungen der unabhängigen Variablen.</a:t>
            </a:r>
          </a:p>
        </p:txBody>
      </p:sp>
      <p:sp>
        <p:nvSpPr>
          <p:cNvPr id="4" name="Slide Number Placeholder 3"/>
          <p:cNvSpPr>
            <a:spLocks noGrp="1"/>
          </p:cNvSpPr>
          <p:nvPr>
            <p:ph type="sldNum" sz="quarter" idx="5"/>
          </p:nvPr>
        </p:nvSpPr>
        <p:spPr/>
        <p:txBody>
          <a:bodyPr/>
          <a:lstStyle/>
          <a:p>
            <a:fld id="{38934EE8-1DD6-4929-B7B8-30F750D483F0}" type="slidenum">
              <a:rPr lang="en-US" smtClean="0"/>
              <a:t>14</a:t>
            </a:fld>
            <a:endParaRPr lang="en-US"/>
          </a:p>
        </p:txBody>
      </p:sp>
    </p:spTree>
    <p:extLst>
      <p:ext uri="{BB962C8B-B14F-4D97-AF65-F5344CB8AC3E}">
        <p14:creationId xmlns:p14="http://schemas.microsoft.com/office/powerpoint/2010/main" val="1411498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Die unabhängige Variable repräsentiert einen bestimmten Aspekt, den Sie empirisch untersuchen möchten.</a:t>
            </a:r>
          </a:p>
          <a:p>
            <a:r>
              <a:rPr lang="de-DE" dirty="0"/>
              <a:t>In der Theorie bedeutet das, dass sie alle Außeneinflüsse stabil halten – das würde sogar eine völlig homogene Stichprobe ihrer Probanden bedeuten. Aber Menschen, ihre Erfahrungen, die </a:t>
            </a:r>
            <a:r>
              <a:rPr lang="de-DE" dirty="0" err="1"/>
              <a:t>Situtation</a:t>
            </a:r>
            <a:r>
              <a:rPr lang="de-DE" dirty="0"/>
              <a:t> usw. sind immer etwas verschieden und daher können wir nicht alle Einflüsse kontrollieren. Was wir in der Regel auch nicht tun können, ist die Gesamtpopulation testen – der Aufwand alle Menschen unser System testen zu lassen wäre unvorstellbar hoch.</a:t>
            </a:r>
          </a:p>
          <a:p>
            <a:r>
              <a:rPr lang="de-DE" dirty="0"/>
              <a:t>Was tun wir in der Praxis? </a:t>
            </a:r>
          </a:p>
          <a:p>
            <a:pPr marL="171450" indent="-171450">
              <a:buFontTx/>
              <a:buChar char="-"/>
            </a:pPr>
            <a:r>
              <a:rPr lang="de-DE" dirty="0"/>
              <a:t>Wir ziehen eine zufällige Stichprobe. Empirische Forschung ist auf einzelne, individuelle Stichproben angewiesen, durch die sie Rückschlüsse auf z.B. die Gesamtpopulation zieht. Wir können statistisch gesehen die Teilnehmer auch als Zufällige Faktoren betrachten, die in der späteren Analyse ignoriert werden können.</a:t>
            </a:r>
          </a:p>
          <a:p>
            <a:pPr marL="171450" indent="-171450">
              <a:buFontTx/>
              <a:buChar char="-"/>
            </a:pPr>
            <a:r>
              <a:rPr lang="de-DE" dirty="0"/>
              <a:t>Wir müssen die Folge unserer </a:t>
            </a:r>
            <a:r>
              <a:rPr lang="de-DE" dirty="0" err="1"/>
              <a:t>Conditions</a:t>
            </a:r>
            <a:r>
              <a:rPr lang="de-DE" dirty="0"/>
              <a:t>, d.h. die Reihenfolge aller Ausprägungen ebenfalls zufällig wählen.</a:t>
            </a:r>
          </a:p>
          <a:p>
            <a:pPr marL="171450" indent="-171450">
              <a:buFontTx/>
              <a:buChar char="-"/>
            </a:pPr>
            <a:r>
              <a:rPr lang="de-DE" dirty="0"/>
              <a:t>Wie wir alle wissen, ist der Zufall – insbesondere bei wenigen Möglichkeiten - nicht immer fair. </a:t>
            </a:r>
            <a:r>
              <a:rPr lang="de-DE" dirty="0" err="1"/>
              <a:t>Inbesondere</a:t>
            </a:r>
            <a:r>
              <a:rPr lang="de-DE" dirty="0"/>
              <a:t> wenn wir drei oder vier verschiedene Ausprägungen haben, legt der Zufall keinen Wert auf deren Folge. D.h. es kann durchaus passieren, dass Ausprägung A und Ausprägung B stets aufeinander folgen. Das ist aber blöd, wenn wir eine zufällige Stichprobe erheben und eine Gruppe von Teilnehmern zuerst immer A und dann B ausgesetzt wird. Dann wissen wir nicht, ob die Effekte, die wir gemessen haben durch B verursacht sind oder durch die Folge von A und B. Man spricht hier von Sequenzeffekten. Und um diesen entgegenzuwirken gibt es clevere Studiendesigns und das wohl </a:t>
            </a:r>
            <a:r>
              <a:rPr lang="de-DE" dirty="0" err="1"/>
              <a:t>verbreitesteste</a:t>
            </a:r>
            <a:r>
              <a:rPr lang="de-DE" dirty="0"/>
              <a:t> Studiendesign ab 3 Ausprägungen ist wohl das lateinische Quadrat – das </a:t>
            </a:r>
            <a:r>
              <a:rPr lang="de-DE" dirty="0" err="1"/>
              <a:t>Latin</a:t>
            </a:r>
            <a:r>
              <a:rPr lang="de-DE" dirty="0"/>
              <a:t> Square.</a:t>
            </a:r>
          </a:p>
        </p:txBody>
      </p:sp>
      <p:sp>
        <p:nvSpPr>
          <p:cNvPr id="4" name="Slide Number Placeholder 3"/>
          <p:cNvSpPr>
            <a:spLocks noGrp="1"/>
          </p:cNvSpPr>
          <p:nvPr>
            <p:ph type="sldNum" sz="quarter" idx="5"/>
          </p:nvPr>
        </p:nvSpPr>
        <p:spPr/>
        <p:txBody>
          <a:bodyPr/>
          <a:lstStyle/>
          <a:p>
            <a:fld id="{38934EE8-1DD6-4929-B7B8-30F750D483F0}" type="slidenum">
              <a:rPr lang="en-US" smtClean="0"/>
              <a:t>15</a:t>
            </a:fld>
            <a:endParaRPr lang="en-US"/>
          </a:p>
        </p:txBody>
      </p:sp>
    </p:spTree>
    <p:extLst>
      <p:ext uri="{BB962C8B-B14F-4D97-AF65-F5344CB8AC3E}">
        <p14:creationId xmlns:p14="http://schemas.microsoft.com/office/powerpoint/2010/main" val="2784425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Ein lateinisches Quadrat ist ein Zahlenfeld mit N mal N </a:t>
            </a:r>
            <a:r>
              <a:rPr lang="de-DE" dirty="0" err="1"/>
              <a:t>einträgen</a:t>
            </a:r>
            <a:r>
              <a:rPr lang="de-DE" dirty="0"/>
              <a:t>, das mit </a:t>
            </a:r>
            <a:r>
              <a:rPr lang="de-DE" dirty="0" err="1"/>
              <a:t>ebensoviel</a:t>
            </a:r>
            <a:r>
              <a:rPr lang="de-DE" dirty="0"/>
              <a:t> verschiedenen Symbolen gefüllt ist, die jeweils genau einmal in jeder Zeile und genau einmal in jeder Spalte vorkommen.</a:t>
            </a:r>
          </a:p>
          <a:p>
            <a:r>
              <a:rPr lang="de-DE" dirty="0"/>
              <a:t>Ein lateinisches Quadrat </a:t>
            </a:r>
            <a:r>
              <a:rPr lang="de-DE" dirty="0" err="1"/>
              <a:t>berücksicht</a:t>
            </a:r>
            <a:r>
              <a:rPr lang="de-DE" dirty="0"/>
              <a:t> aber noch nicht die Folge anderer Zeilen, daher gibt es das sogenannte ausbalancierte Lateinische Quadrat.</a:t>
            </a:r>
          </a:p>
          <a:p>
            <a:r>
              <a:rPr lang="de-DE" dirty="0"/>
              <a:t>Ein </a:t>
            </a:r>
            <a:r>
              <a:rPr lang="de-DE" dirty="0" err="1"/>
              <a:t>balanced</a:t>
            </a:r>
            <a:r>
              <a:rPr lang="de-DE" dirty="0"/>
              <a:t> </a:t>
            </a:r>
            <a:r>
              <a:rPr lang="de-DE" dirty="0" err="1"/>
              <a:t>latin</a:t>
            </a:r>
            <a:r>
              <a:rPr lang="de-DE" dirty="0"/>
              <a:t> </a:t>
            </a:r>
            <a:r>
              <a:rPr lang="de-DE" dirty="0" err="1"/>
              <a:t>sqare</a:t>
            </a:r>
            <a:r>
              <a:rPr lang="de-DE" dirty="0"/>
              <a:t> sorgt dafür, dass ein Symbol niemals zweimal auf ein anderes folgt</a:t>
            </a:r>
          </a:p>
          <a:p>
            <a:r>
              <a:rPr lang="de-DE" dirty="0"/>
              <a:t>Wichtig bei lateinischen Quadraten, ist, dass die Sequenzen selbst keinen Effekt haben, wenn das Experiment wiederholt wird – weshalb man bestrebt ist, dass die Anzahl an Teilnehmer einem Vielfachen von N entspricht. </a:t>
            </a:r>
          </a:p>
          <a:p>
            <a:r>
              <a:rPr lang="de-DE" dirty="0"/>
              <a:t>Lateinische Quadrate sind insbesondere wichtig, wenn Teilnehmer also mehrfach eine Ausprägung ausgesetzt sind.</a:t>
            </a:r>
            <a:endParaRPr lang="en-US" dirty="0"/>
          </a:p>
          <a:p>
            <a:endParaRPr lang="de-DE" dirty="0"/>
          </a:p>
        </p:txBody>
      </p:sp>
      <p:sp>
        <p:nvSpPr>
          <p:cNvPr id="4" name="Slide Number Placeholder 3"/>
          <p:cNvSpPr>
            <a:spLocks noGrp="1"/>
          </p:cNvSpPr>
          <p:nvPr>
            <p:ph type="sldNum" sz="quarter" idx="5"/>
          </p:nvPr>
        </p:nvSpPr>
        <p:spPr/>
        <p:txBody>
          <a:bodyPr/>
          <a:lstStyle/>
          <a:p>
            <a:fld id="{38934EE8-1DD6-4929-B7B8-30F750D483F0}" type="slidenum">
              <a:rPr lang="en-US" smtClean="0"/>
              <a:t>16</a:t>
            </a:fld>
            <a:endParaRPr lang="en-US"/>
          </a:p>
        </p:txBody>
      </p:sp>
    </p:spTree>
    <p:extLst>
      <p:ext uri="{BB962C8B-B14F-4D97-AF65-F5344CB8AC3E}">
        <p14:creationId xmlns:p14="http://schemas.microsoft.com/office/powerpoint/2010/main" val="244162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Conditions</a:t>
            </a:r>
            <a:r>
              <a:rPr lang="de-DE" dirty="0"/>
              <a:t> in zufälliger Reihenfolge können also Sequenzeffekte vermeiden, die z.B. durch Training, Müdigkeit oder Gewöhnung auftreten können-</a:t>
            </a:r>
          </a:p>
          <a:p>
            <a:r>
              <a:rPr lang="de-DE" dirty="0"/>
              <a:t>Wir haben nun gelernt dass Zufälligkeit bei wenigen Stichproben nicht immer fair verteilt wird und wir möchten trotzdem verhindern, dass bei wiederholten Messungen Wiederholungen der Reihenfolge auftreten.</a:t>
            </a:r>
          </a:p>
          <a:p>
            <a:r>
              <a:rPr lang="de-DE" dirty="0"/>
              <a:t>Aber in einem ausgewogenen lateinischen Quadrat gleichen wir das „Was-folgt-was-Szenario“ aus und schützen das Experiment vor Sequenzeffekte, wobei erst ein ausgewogenes </a:t>
            </a:r>
            <a:r>
              <a:rPr lang="de-DE" dirty="0" err="1"/>
              <a:t>Latin</a:t>
            </a:r>
            <a:r>
              <a:rPr lang="de-DE" dirty="0"/>
              <a:t> Square-Design von einer Reihe von Teilnehmern unter Verwendung eines Vielfachen der Bedingungen durchgeführt werden</a:t>
            </a:r>
          </a:p>
          <a:p>
            <a:r>
              <a:rPr lang="de-DE" dirty="0"/>
              <a:t> z.B. 50 Bedingungen: 50, 100, 150, 200… Teilnehmer</a:t>
            </a:r>
          </a:p>
          <a:p>
            <a:r>
              <a:rPr lang="de-DE" dirty="0"/>
              <a:t>Manchmal sind vollausgefüllte, lateinische Quadrate nicht möglich bzw. gar nicht nötig, weil die Stichprobe groß genug ist und Sequenzeffekte allein dadurch reduziert werden können, dass die Sequenz besonders zufällig erscheint.</a:t>
            </a:r>
          </a:p>
          <a:p>
            <a:r>
              <a:rPr lang="de-DE" dirty="0"/>
              <a:t>Bei Online-Umfragen mit einer unvorhersehbaren Anzahl von Teilnehmern können wir das Experiment nicht unbedingt in ein Lateinische Quadrat tun, was bedeutet, dass wir in diesen Fällen experimentelle Designs von einem Computer (pseudo-) randomisieren lassen, wobei wir uns natürlich merken, wer was und wann gemacht hat.</a:t>
            </a:r>
          </a:p>
          <a:p>
            <a:r>
              <a:rPr lang="de-DE" dirty="0"/>
              <a:t>Möchten sie später sicherstellen, dass die Sequenz keinen Einfluss gehabt </a:t>
            </a:r>
            <a:r>
              <a:rPr lang="de-DE" dirty="0" err="1"/>
              <a:t>gat</a:t>
            </a:r>
            <a:r>
              <a:rPr lang="de-DE" dirty="0"/>
              <a:t>, können bzw. müssen Sie die Sequenznummern also die Reihenfolge der Ausprägungen, die jeder Teilnehmer erlebt hat, als </a:t>
            </a:r>
            <a:r>
              <a:rPr lang="de-DE" dirty="0" err="1"/>
              <a:t>Covariate</a:t>
            </a:r>
            <a:r>
              <a:rPr lang="de-DE" dirty="0"/>
              <a:t> betrachten und potentiell in der statistischen Auswertung am Ende berücksichtigen.</a:t>
            </a:r>
          </a:p>
          <a:p>
            <a:r>
              <a:rPr lang="de-DE" dirty="0"/>
              <a:t>Zunächst wollen wir aber herausfinden, welche </a:t>
            </a:r>
            <a:r>
              <a:rPr lang="de-DE" dirty="0" err="1"/>
              <a:t>Conditions</a:t>
            </a:r>
            <a:r>
              <a:rPr lang="de-DE" dirty="0"/>
              <a:t> wir welchen Teilnehmern zuweisen.</a:t>
            </a:r>
          </a:p>
        </p:txBody>
      </p:sp>
      <p:sp>
        <p:nvSpPr>
          <p:cNvPr id="4" name="Slide Number Placeholder 3"/>
          <p:cNvSpPr>
            <a:spLocks noGrp="1"/>
          </p:cNvSpPr>
          <p:nvPr>
            <p:ph type="sldNum" sz="quarter" idx="5"/>
          </p:nvPr>
        </p:nvSpPr>
        <p:spPr/>
        <p:txBody>
          <a:bodyPr/>
          <a:lstStyle/>
          <a:p>
            <a:fld id="{38934EE8-1DD6-4929-B7B8-30F750D483F0}" type="slidenum">
              <a:rPr lang="en-US" smtClean="0"/>
              <a:t>17</a:t>
            </a:fld>
            <a:endParaRPr lang="en-US"/>
          </a:p>
        </p:txBody>
      </p:sp>
    </p:spTree>
    <p:extLst>
      <p:ext uri="{BB962C8B-B14F-4D97-AF65-F5344CB8AC3E}">
        <p14:creationId xmlns:p14="http://schemas.microsoft.com/office/powerpoint/2010/main" val="2511381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Bei der </a:t>
            </a:r>
            <a:r>
              <a:rPr lang="de-DE" dirty="0" err="1"/>
              <a:t>within-subjects</a:t>
            </a:r>
            <a:r>
              <a:rPr lang="de-DE" dirty="0"/>
              <a:t> design werden alle Ausprägungen der </a:t>
            </a:r>
            <a:r>
              <a:rPr lang="de-DE" dirty="0" err="1"/>
              <a:t>Unabhänige</a:t>
            </a:r>
            <a:r>
              <a:rPr lang="de-DE" dirty="0"/>
              <a:t> Variablen allen Teilnehmer zugewiesen.</a:t>
            </a:r>
          </a:p>
          <a:p>
            <a:r>
              <a:rPr lang="de-DE" dirty="0"/>
              <a:t>In diesem Fall, muss die Reihenfolge meist durch ein lateinischen Quadrat ausbalanciert werden.</a:t>
            </a:r>
          </a:p>
          <a:p>
            <a:r>
              <a:rPr lang="de-DE" dirty="0"/>
              <a:t>Aber wann entscheiden Sie sich für eine </a:t>
            </a:r>
            <a:r>
              <a:rPr lang="de-DE" dirty="0" err="1"/>
              <a:t>within-subjects</a:t>
            </a:r>
            <a:r>
              <a:rPr lang="de-DE" dirty="0"/>
              <a:t> variable? </a:t>
            </a:r>
          </a:p>
          <a:p>
            <a:r>
              <a:rPr lang="de-DE" dirty="0"/>
              <a:t>Naja das hat meist ökonomische Gründe, Teilnehmer einladen ist aufwendig, kostet Zeit und statistisch gesehen ist ein Teilnehmer eigentlich eine </a:t>
            </a:r>
            <a:r>
              <a:rPr lang="de-DE" dirty="0" err="1"/>
              <a:t>CoVariate</a:t>
            </a:r>
            <a:r>
              <a:rPr lang="de-DE" dirty="0"/>
              <a:t> – oder ein Störfaktor – dessen individuelle Varianz in entsprechenden statistischen </a:t>
            </a:r>
            <a:r>
              <a:rPr lang="de-DE" dirty="0" err="1"/>
              <a:t>Anaylsen</a:t>
            </a:r>
            <a:r>
              <a:rPr lang="de-DE" dirty="0"/>
              <a:t> auch herausgerechnet werden kann.</a:t>
            </a:r>
          </a:p>
          <a:p>
            <a:r>
              <a:rPr lang="de-DE" dirty="0"/>
              <a:t>Da Teilnehmer Zustände direkt miteinander vergleichen, kann es häufig – insbesondere bei subjektiven Messungen - passieren, dass der Kontrast innerhalb ihrer Messungen größer wird – einfach weil die Teilnehmer die Unterschiede bemerken und z.B. ihr Verhalten entsprechend anpassen.</a:t>
            </a:r>
          </a:p>
          <a:p>
            <a:r>
              <a:rPr lang="de-DE" dirty="0"/>
              <a:t>Das kann Vor- und Nachteil sein. Insbesondere in der Mensch-Computer-Interaktion ist das ein Problem, wenn sie Teilnehmer trainieren oder an etwas gewöhnen. Sie lassen einen Teilnehmenden ihrer Studie auf Ihrer neuartigen Tastatur tippen, was bedeutet, dass in der zweiten </a:t>
            </a:r>
            <a:r>
              <a:rPr lang="de-DE" dirty="0" err="1"/>
              <a:t>Condition</a:t>
            </a:r>
            <a:r>
              <a:rPr lang="de-DE" dirty="0"/>
              <a:t> das Verhalten der Tastatur bereits erlernt wurde – wenn sie etwas ähnliches Testen – wie z.B. die Farben der Tasten, dann hat die erste </a:t>
            </a:r>
            <a:r>
              <a:rPr lang="de-DE" dirty="0" err="1"/>
              <a:t>Condition</a:t>
            </a:r>
            <a:r>
              <a:rPr lang="de-DE" dirty="0"/>
              <a:t> einen </a:t>
            </a:r>
            <a:r>
              <a:rPr lang="de-DE" dirty="0" err="1"/>
              <a:t>Einfluß</a:t>
            </a:r>
            <a:r>
              <a:rPr lang="de-DE" dirty="0"/>
              <a:t> auf die Zweite. Wie gesagt, Sie können dem entgegenwirken, indem sie die Reihenfolge der </a:t>
            </a:r>
            <a:r>
              <a:rPr lang="de-DE" dirty="0" err="1"/>
              <a:t>Conditions</a:t>
            </a:r>
            <a:r>
              <a:rPr lang="de-DE" dirty="0"/>
              <a:t> eben ausbalancieren, aber Sie müssen darauf achten, dass keine </a:t>
            </a:r>
            <a:r>
              <a:rPr lang="de-DE" dirty="0" err="1"/>
              <a:t>Condition</a:t>
            </a:r>
            <a:r>
              <a:rPr lang="de-DE" dirty="0"/>
              <a:t> von keinem Teilnehmer ausgelassen wurde und alle Teilnehmer zufällig den Sequenzen zugewiesen wurden.</a:t>
            </a:r>
          </a:p>
        </p:txBody>
      </p:sp>
      <p:sp>
        <p:nvSpPr>
          <p:cNvPr id="4" name="Slide Number Placeholder 3"/>
          <p:cNvSpPr>
            <a:spLocks noGrp="1"/>
          </p:cNvSpPr>
          <p:nvPr>
            <p:ph type="sldNum" sz="quarter" idx="5"/>
          </p:nvPr>
        </p:nvSpPr>
        <p:spPr/>
        <p:txBody>
          <a:bodyPr/>
          <a:lstStyle/>
          <a:p>
            <a:fld id="{38934EE8-1DD6-4929-B7B8-30F750D483F0}" type="slidenum">
              <a:rPr lang="en-US" smtClean="0"/>
              <a:t>18</a:t>
            </a:fld>
            <a:endParaRPr lang="en-US"/>
          </a:p>
        </p:txBody>
      </p:sp>
    </p:spTree>
    <p:extLst>
      <p:ext uri="{BB962C8B-B14F-4D97-AF65-F5344CB8AC3E}">
        <p14:creationId xmlns:p14="http://schemas.microsoft.com/office/powerpoint/2010/main" val="2838967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Wir hätten aber auch die Möglichkeit die Teilnehmer in Gruppen einzuteilen und jede Ausprägung einer Unabhängige Variablen nur von einer Gruppe testen zu lassen. Sie teilen dabei Probanden zufällig in zwei Gruppen ein und vergleichen dann die Ergebnisse der einen mit der anderen.</a:t>
            </a:r>
          </a:p>
          <a:p>
            <a:r>
              <a:rPr lang="de-DE" dirty="0"/>
              <a:t>Das Forschungsdesign ist sehr einfach, weit verbreitet und besitzt eine hohe Aussagekraft. Teilnehmer können sich nicht gewöhnen und manchmal sind sie als </a:t>
            </a:r>
            <a:r>
              <a:rPr lang="de-DE" dirty="0" err="1"/>
              <a:t>Experimenter</a:t>
            </a:r>
            <a:r>
              <a:rPr lang="de-DE" dirty="0"/>
              <a:t> sogar gezwungen, eine unabhängige Variable zwischen Gruppen zu verwenden, weil sie Merkmale ihrer Stichprobe mit in die Analyse einfließen lassen wollen.</a:t>
            </a:r>
          </a:p>
          <a:p>
            <a:r>
              <a:rPr lang="de-DE" dirty="0"/>
              <a:t>Typischen Beispiel ist das Geschlecht. Wenn Sie die Tippgeschwindigkeit auf Ihrer Tastatur zwischen Männer und Frauen vergleichen möchten, dann können Sie keine </a:t>
            </a:r>
            <a:r>
              <a:rPr lang="de-DE" dirty="0" err="1"/>
              <a:t>Within</a:t>
            </a:r>
            <a:r>
              <a:rPr lang="de-DE" dirty="0"/>
              <a:t>-</a:t>
            </a:r>
            <a:r>
              <a:rPr lang="de-DE" dirty="0" err="1"/>
              <a:t>Subject</a:t>
            </a:r>
            <a:r>
              <a:rPr lang="de-DE" dirty="0"/>
              <a:t>-Variable daraus machen, weil sie ihre Teilnehmer kaum dazu zwingen können, das Geschlecht zu wechseln.</a:t>
            </a:r>
          </a:p>
          <a:p>
            <a:r>
              <a:rPr lang="de-DE" dirty="0"/>
              <a:t>Nachteil von Experimenten mit </a:t>
            </a:r>
            <a:r>
              <a:rPr lang="de-DE" dirty="0" err="1"/>
              <a:t>between</a:t>
            </a:r>
            <a:r>
              <a:rPr lang="de-DE" dirty="0"/>
              <a:t>-groups – man sagt auch </a:t>
            </a:r>
            <a:r>
              <a:rPr lang="de-DE" dirty="0" err="1"/>
              <a:t>between-subjects</a:t>
            </a:r>
            <a:r>
              <a:rPr lang="de-DE" dirty="0"/>
              <a:t> – variablen ist, dass sie viel mehr Teilnehmer benötigten, weil die Varianz unter den Teilnehmer und so groß ist. Das bedeutet einen hohen Zeit und Kostenaufwand und die Power in ihrer statistische Analyse schwächt sich ab, weil individuelle Unterschiede in der Varianzanalyse nicht berücksichtigt werden können. Einen Effekt zu finden wird hier also schwierig -  die Aussagekraft bei solchen Designs ist aber sehr hoch, weil die Teilnehmer keinen Vergleich anstellen konnten.</a:t>
            </a:r>
          </a:p>
        </p:txBody>
      </p:sp>
      <p:sp>
        <p:nvSpPr>
          <p:cNvPr id="4" name="Slide Number Placeholder 3"/>
          <p:cNvSpPr>
            <a:spLocks noGrp="1"/>
          </p:cNvSpPr>
          <p:nvPr>
            <p:ph type="sldNum" sz="quarter" idx="5"/>
          </p:nvPr>
        </p:nvSpPr>
        <p:spPr/>
        <p:txBody>
          <a:bodyPr/>
          <a:lstStyle/>
          <a:p>
            <a:fld id="{38934EE8-1DD6-4929-B7B8-30F750D483F0}" type="slidenum">
              <a:rPr lang="en-US" smtClean="0"/>
              <a:t>19</a:t>
            </a:fld>
            <a:endParaRPr lang="en-US"/>
          </a:p>
        </p:txBody>
      </p:sp>
    </p:spTree>
    <p:extLst>
      <p:ext uri="{BB962C8B-B14F-4D97-AF65-F5344CB8AC3E}">
        <p14:creationId xmlns:p14="http://schemas.microsoft.com/office/powerpoint/2010/main" val="3717786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Die </a:t>
            </a:r>
            <a:r>
              <a:rPr lang="de-DE" dirty="0" err="1"/>
              <a:t>Lerniele</a:t>
            </a:r>
            <a:r>
              <a:rPr lang="de-DE" dirty="0"/>
              <a:t> dieses Blocks sind zu verstehen</a:t>
            </a:r>
          </a:p>
          <a:p>
            <a:pPr marL="171450" indent="-171450">
              <a:buFontTx/>
              <a:buChar char="-"/>
            </a:pPr>
            <a:r>
              <a:rPr lang="de-DE" dirty="0"/>
              <a:t>Was der Grund für empirische und experimentelle Forschung ist und wie man Experimente gestaltet, um empirische Forschung zu betreiben.</a:t>
            </a:r>
          </a:p>
        </p:txBody>
      </p:sp>
      <p:sp>
        <p:nvSpPr>
          <p:cNvPr id="4" name="Slide Number Placeholder 3"/>
          <p:cNvSpPr>
            <a:spLocks noGrp="1"/>
          </p:cNvSpPr>
          <p:nvPr>
            <p:ph type="sldNum" sz="quarter" idx="5"/>
          </p:nvPr>
        </p:nvSpPr>
        <p:spPr/>
        <p:txBody>
          <a:bodyPr/>
          <a:lstStyle/>
          <a:p>
            <a:fld id="{38934EE8-1DD6-4929-B7B8-30F750D483F0}" type="slidenum">
              <a:rPr lang="en-US" smtClean="0"/>
              <a:t>2</a:t>
            </a:fld>
            <a:endParaRPr lang="en-US"/>
          </a:p>
        </p:txBody>
      </p:sp>
    </p:spTree>
    <p:extLst>
      <p:ext uri="{BB962C8B-B14F-4D97-AF65-F5344CB8AC3E}">
        <p14:creationId xmlns:p14="http://schemas.microsoft.com/office/powerpoint/2010/main" val="259954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Bei </a:t>
            </a:r>
            <a:r>
              <a:rPr lang="de-DE" dirty="0" err="1"/>
              <a:t>mixed</a:t>
            </a:r>
            <a:r>
              <a:rPr lang="de-DE" dirty="0"/>
              <a:t> oder hybriden </a:t>
            </a:r>
            <a:r>
              <a:rPr lang="de-DE" dirty="0" err="1"/>
              <a:t>designs</a:t>
            </a:r>
            <a:r>
              <a:rPr lang="de-DE" dirty="0"/>
              <a:t> gibt es beide Arten von unabhängigen Variablen:</a:t>
            </a:r>
          </a:p>
          <a:p>
            <a:r>
              <a:rPr lang="de-DE" dirty="0"/>
              <a:t>Variable(n) zwischen Subjekten und subjektinterne Variable(n) – also </a:t>
            </a:r>
            <a:r>
              <a:rPr lang="de-DE" dirty="0" err="1"/>
              <a:t>between</a:t>
            </a:r>
            <a:r>
              <a:rPr lang="de-DE" dirty="0"/>
              <a:t> und </a:t>
            </a:r>
            <a:r>
              <a:rPr lang="de-DE" dirty="0" err="1"/>
              <a:t>within</a:t>
            </a:r>
            <a:endParaRPr lang="de-DE" dirty="0"/>
          </a:p>
          <a:p>
            <a:r>
              <a:rPr lang="de-DE" dirty="0"/>
              <a:t>In Zwischensubjekt oder </a:t>
            </a:r>
            <a:r>
              <a:rPr lang="de-DE" dirty="0" err="1"/>
              <a:t>between-subjects</a:t>
            </a:r>
            <a:r>
              <a:rPr lang="de-DE" dirty="0"/>
              <a:t> variablen werden Teilnehmer zufällig jeder Ausprägung der Variablen zugewiesen.</a:t>
            </a:r>
          </a:p>
          <a:p>
            <a:r>
              <a:rPr lang="de-DE" dirty="0" err="1"/>
              <a:t>Within-subjects</a:t>
            </a:r>
            <a:r>
              <a:rPr lang="de-DE" dirty="0"/>
              <a:t> bedeutet alle haben alles gemacht und wenn alle Teilnehmer jeder Ausprägung der subjektinternen Variablen ausgesetzt sind muss man, um Sequenzeffekte zu vermeiden, nach wie vor randomisierte oder ausgeglichene Reihenfolgen im experimentellen Design anzeigen.</a:t>
            </a:r>
          </a:p>
          <a:p>
            <a:r>
              <a:rPr lang="de-DE" dirty="0"/>
              <a:t>Bei Hybriden- oder Mixed-</a:t>
            </a:r>
            <a:r>
              <a:rPr lang="de-DE" dirty="0" err="1"/>
              <a:t>Deisgns</a:t>
            </a:r>
            <a:r>
              <a:rPr lang="de-DE" dirty="0"/>
              <a:t> gilt das natürlich immer noch für die </a:t>
            </a:r>
            <a:r>
              <a:rPr lang="de-DE" dirty="0" err="1"/>
              <a:t>Within</a:t>
            </a:r>
            <a:r>
              <a:rPr lang="de-DE" dirty="0"/>
              <a:t>-</a:t>
            </a:r>
            <a:r>
              <a:rPr lang="de-DE" dirty="0" err="1"/>
              <a:t>Subject</a:t>
            </a:r>
            <a:r>
              <a:rPr lang="de-DE" dirty="0"/>
              <a:t>-Variable, wobei wir gleichzeitig sicherstellen müssen, dass Teilnehmer der </a:t>
            </a:r>
            <a:r>
              <a:rPr lang="de-DE" dirty="0" err="1"/>
              <a:t>Between</a:t>
            </a:r>
            <a:r>
              <a:rPr lang="de-DE" dirty="0"/>
              <a:t> </a:t>
            </a:r>
            <a:r>
              <a:rPr lang="de-DE" dirty="0" err="1"/>
              <a:t>Subject</a:t>
            </a:r>
            <a:r>
              <a:rPr lang="de-DE" dirty="0"/>
              <a:t> Variablen zufällig zugewiesen wurden.</a:t>
            </a:r>
          </a:p>
          <a:p>
            <a:endParaRPr lang="de-DE" dirty="0"/>
          </a:p>
        </p:txBody>
      </p:sp>
      <p:sp>
        <p:nvSpPr>
          <p:cNvPr id="4" name="Slide Number Placeholder 3"/>
          <p:cNvSpPr>
            <a:spLocks noGrp="1"/>
          </p:cNvSpPr>
          <p:nvPr>
            <p:ph type="sldNum" sz="quarter" idx="5"/>
          </p:nvPr>
        </p:nvSpPr>
        <p:spPr/>
        <p:txBody>
          <a:bodyPr/>
          <a:lstStyle/>
          <a:p>
            <a:fld id="{38934EE8-1DD6-4929-B7B8-30F750D483F0}" type="slidenum">
              <a:rPr lang="en-US" smtClean="0"/>
              <a:t>20</a:t>
            </a:fld>
            <a:endParaRPr lang="en-US"/>
          </a:p>
        </p:txBody>
      </p:sp>
    </p:spTree>
    <p:extLst>
      <p:ext uri="{BB962C8B-B14F-4D97-AF65-F5344CB8AC3E}">
        <p14:creationId xmlns:p14="http://schemas.microsoft.com/office/powerpoint/2010/main" val="1567558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Sobald wir mehrere Faktoren haben, müssen wir feststellen, wie diese Faktoren im experimentellen Verlauf zusammenkommen.</a:t>
            </a:r>
          </a:p>
          <a:p>
            <a:r>
              <a:rPr lang="de-DE" dirty="0"/>
              <a:t>Im Idealfall haben wir mehrere Faktoren, die gekreuzt werden können. Alle Ausprägungen werden miteinander kombiniert und man erhält so ein sogenanntes </a:t>
            </a:r>
            <a:r>
              <a:rPr lang="de-DE" dirty="0" err="1"/>
              <a:t>Fullfaktorielles</a:t>
            </a:r>
            <a:r>
              <a:rPr lang="de-DE" dirty="0"/>
              <a:t> </a:t>
            </a:r>
            <a:r>
              <a:rPr lang="de-DE" dirty="0" err="1"/>
              <a:t>Deisgn</a:t>
            </a:r>
            <a:r>
              <a:rPr lang="de-DE" dirty="0"/>
              <a:t>.</a:t>
            </a:r>
          </a:p>
          <a:p>
            <a:r>
              <a:rPr lang="de-DE" dirty="0"/>
              <a:t>Dieses Design führt </a:t>
            </a:r>
            <a:r>
              <a:rPr lang="de-DE" dirty="0" err="1"/>
              <a:t>z.b.</a:t>
            </a:r>
            <a:r>
              <a:rPr lang="de-DE" dirty="0"/>
              <a:t> bei 2 IV mit je 3 Level zu 9 </a:t>
            </a:r>
            <a:r>
              <a:rPr lang="de-DE" dirty="0" err="1"/>
              <a:t>Conditions</a:t>
            </a:r>
            <a:r>
              <a:rPr lang="de-DE" dirty="0"/>
              <a:t>.</a:t>
            </a:r>
          </a:p>
          <a:p>
            <a:r>
              <a:rPr lang="de-DE" dirty="0"/>
              <a:t>Doch in manchen Fällen können wir nicht alle Faktoren miteinander kombinieren. Was insbesondere in der Biologie bei vererbten Merkmalen von Lebensformen vorkommt, kann auch in der HCI passieren, wenn z.B. eine Art von Schnittstelle von einem unserer Prototypen nicht unterstützt wird oder rein konzeptionell nicht möglich ist – man spricht hier vom </a:t>
            </a:r>
            <a:r>
              <a:rPr lang="de-DE" dirty="0" err="1"/>
              <a:t>Nested</a:t>
            </a:r>
            <a:r>
              <a:rPr lang="de-DE" dirty="0"/>
              <a:t> Design. D.h. nicht alle Faktoren können miteinander kombiniert werden, was bei derselben </a:t>
            </a:r>
            <a:r>
              <a:rPr lang="de-DE" dirty="0" err="1"/>
              <a:t>anzahl</a:t>
            </a:r>
            <a:r>
              <a:rPr lang="de-DE" dirty="0"/>
              <a:t> von IV weniger </a:t>
            </a:r>
            <a:r>
              <a:rPr lang="de-DE" dirty="0" err="1"/>
              <a:t>Conditions</a:t>
            </a:r>
            <a:r>
              <a:rPr lang="de-DE" dirty="0"/>
              <a:t> </a:t>
            </a:r>
            <a:r>
              <a:rPr lang="de-DE" dirty="0" err="1"/>
              <a:t>zurfolge</a:t>
            </a:r>
            <a:r>
              <a:rPr lang="de-DE" dirty="0"/>
              <a:t> hat als das </a:t>
            </a:r>
            <a:r>
              <a:rPr lang="de-DE" dirty="0" err="1"/>
              <a:t>vollfaktorielle</a:t>
            </a:r>
            <a:r>
              <a:rPr lang="de-DE" dirty="0"/>
              <a:t> </a:t>
            </a:r>
            <a:r>
              <a:rPr lang="de-DE" dirty="0" err="1"/>
              <a:t>Deisgn</a:t>
            </a:r>
            <a:r>
              <a:rPr lang="de-DE" dirty="0"/>
              <a:t> und den Nachteil, dass wir interne Abhängigkeiten zwischen den Faktoren nicht mehr modellieren oder analysieren können.</a:t>
            </a:r>
          </a:p>
          <a:p>
            <a:r>
              <a:rPr lang="de-DE" dirty="0"/>
              <a:t>Beachten Sie, dass es statistisch möglich ist, </a:t>
            </a:r>
            <a:r>
              <a:rPr lang="de-DE" dirty="0" err="1"/>
              <a:t>nested</a:t>
            </a:r>
            <a:r>
              <a:rPr lang="de-DE" dirty="0"/>
              <a:t> Designs auszuwerten. Sie sind nicht gezwungen </a:t>
            </a:r>
            <a:r>
              <a:rPr lang="de-DE" dirty="0" err="1"/>
              <a:t>vollfaktorierele</a:t>
            </a:r>
            <a:r>
              <a:rPr lang="de-DE" dirty="0"/>
              <a:t> Designs zu suchen – diese haben aber die höchste statistische Power.</a:t>
            </a:r>
          </a:p>
          <a:p>
            <a:endParaRPr lang="de-DE" dirty="0"/>
          </a:p>
          <a:p>
            <a:r>
              <a:rPr lang="de-DE" dirty="0"/>
              <a:t>Am Anfang haben wir gesagt, das kontrollierte Experimente die beste Möglichkeit für den empirischen Forscher zu einem vergleichbaren Ergebnis zu kommen.</a:t>
            </a:r>
          </a:p>
          <a:p>
            <a:r>
              <a:rPr lang="de-DE" dirty="0"/>
              <a:t>In der Mensch-Computer-Interaktion gibt es allerdings viele Möglichkeiten ein kontrollierbares Experiment zu gestalten und es stellt sich die Frage, ob die Methode nicht selbst einen Einfluss hat.</a:t>
            </a:r>
          </a:p>
          <a:p>
            <a:r>
              <a:rPr lang="de-DE" dirty="0"/>
              <a:t>Ich möchte Ihnen dazu ein Experiment vorstellen, das wir 2018 durchgeführt haben, um herauszufinden, ob beispielsweise Qualitäten von Artefakte aus einer Smart Home Environment ähnlich angesehen  werden, wenn sich die Methode ändert.</a:t>
            </a:r>
          </a:p>
          <a:p>
            <a:endParaRPr lang="de-DE" dirty="0"/>
          </a:p>
        </p:txBody>
      </p:sp>
      <p:sp>
        <p:nvSpPr>
          <p:cNvPr id="4" name="Slide Number Placeholder 3"/>
          <p:cNvSpPr>
            <a:spLocks noGrp="1"/>
          </p:cNvSpPr>
          <p:nvPr>
            <p:ph type="sldNum" sz="quarter" idx="5"/>
          </p:nvPr>
        </p:nvSpPr>
        <p:spPr/>
        <p:txBody>
          <a:bodyPr/>
          <a:lstStyle/>
          <a:p>
            <a:fld id="{38934EE8-1DD6-4929-B7B8-30F750D483F0}" type="slidenum">
              <a:rPr lang="en-US" smtClean="0"/>
              <a:t>21</a:t>
            </a:fld>
            <a:endParaRPr lang="en-US"/>
          </a:p>
        </p:txBody>
      </p:sp>
    </p:spTree>
    <p:extLst>
      <p:ext uri="{BB962C8B-B14F-4D97-AF65-F5344CB8AC3E}">
        <p14:creationId xmlns:p14="http://schemas.microsoft.com/office/powerpoint/2010/main" val="1576871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Wir haben uns gefragt, was sind die üblichen Methoden in der Mensch-Computer-Interaktion….</a:t>
            </a:r>
          </a:p>
          <a:p>
            <a:r>
              <a:rPr lang="de-DE" dirty="0"/>
              <a:t>Das sind die Onlineumfragen, die schnell, billig, effizient und eine fast beliebige Gruppe von Menschen ausfüllen kann.</a:t>
            </a:r>
          </a:p>
          <a:p>
            <a:r>
              <a:rPr lang="de-DE" dirty="0"/>
              <a:t>Das sind Labstudien, die im absolut kontrollierten Rahmen und ohne Unterbrechungen durchgeführt werden können.</a:t>
            </a:r>
          </a:p>
          <a:p>
            <a:r>
              <a:rPr lang="de-DE" dirty="0"/>
              <a:t>Das sind In-Situ-Studien, die in unserem Beispiel auch bei den Teilnehmern Zuhause stattfinden können.</a:t>
            </a:r>
          </a:p>
          <a:p>
            <a:r>
              <a:rPr lang="de-DE" dirty="0"/>
              <a:t>Und das sind VR oder AR Studien – also virtuelle Darstellungen unserer Prototypen, die es nicht gibt, die aber extrem leicht zu entwickelt sind, weil man physikalisch nichts bauen muss. Zudem können sie ziemlich sichere Settings präsentieren.</a:t>
            </a:r>
          </a:p>
          <a:p>
            <a:r>
              <a:rPr lang="de-DE" dirty="0"/>
              <a:t>Dem Empiriker ist die Methode nicht egal, wenn er den Einfluss des Geräts wissen will, aber Forscher in der Mensch-Computer-Interaktion sind natürlich daran interessiert zu erfahren, ob die Methode, die sich benutzt haben, das Ergebnis verändert.</a:t>
            </a:r>
          </a:p>
          <a:p>
            <a:r>
              <a:rPr lang="de-DE" dirty="0"/>
              <a:t>Wir haben in diesem Experiment die Methode zur unabhängigen Variablen gemacht. Und sie war auch eine </a:t>
            </a:r>
            <a:r>
              <a:rPr lang="de-DE" dirty="0" err="1"/>
              <a:t>between-subjects</a:t>
            </a:r>
            <a:r>
              <a:rPr lang="de-DE" dirty="0"/>
              <a:t> variable, was bedeutet, dass Teilnehmer zufällig einer Methode zugewiesen wurden und nichts von den anderen Gruppen wussten. Alle Teilnehmer haben allerdings vier Artefakte erlebt und durften diese auf unterschiedliche Skalen bewerten.</a:t>
            </a:r>
          </a:p>
          <a:p>
            <a:r>
              <a:rPr lang="de-DE" dirty="0"/>
              <a:t>Was meinen Sie? Glauben Sie, dass die Antworten über die Qualität von Prototypen von zufällig ausgewählten Teilnehmern sich unterscheiden, wenn man eine andere Forschungsmethoden einsetzt?</a:t>
            </a:r>
          </a:p>
        </p:txBody>
      </p:sp>
      <p:sp>
        <p:nvSpPr>
          <p:cNvPr id="4" name="Slide Number Placeholder 3"/>
          <p:cNvSpPr>
            <a:spLocks noGrp="1"/>
          </p:cNvSpPr>
          <p:nvPr>
            <p:ph type="sldNum" sz="quarter" idx="5"/>
          </p:nvPr>
        </p:nvSpPr>
        <p:spPr/>
        <p:txBody>
          <a:bodyPr/>
          <a:lstStyle/>
          <a:p>
            <a:fld id="{38934EE8-1DD6-4929-B7B8-30F750D483F0}" type="slidenum">
              <a:rPr lang="en-US" smtClean="0"/>
              <a:t>22</a:t>
            </a:fld>
            <a:endParaRPr lang="en-US"/>
          </a:p>
        </p:txBody>
      </p:sp>
    </p:spTree>
    <p:extLst>
      <p:ext uri="{BB962C8B-B14F-4D97-AF65-F5344CB8AC3E}">
        <p14:creationId xmlns:p14="http://schemas.microsoft.com/office/powerpoint/2010/main" val="1396429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Die Antwort ist klar und einfach ja. Objektiv betrachtet sagen unsere Ergebnisse ziemlich eindeutig, dass unsere IV – also die Methode, die wir eingesetzt haben, einen Effekt gehabt hat. In-Situ und VR zeigten die höchste pragmatische und hedonische Qualität, während unsere Labstudien nicht so tolle Resultate lieferten. Teilnehmer sind also nicht in der Lage, die Art und Weise – sprich die Forschungsmethode, mit der sie untersucht werden – zu ignorieren. Wichtig sind an dieser Stelle die Rückschlüsse.</a:t>
            </a:r>
          </a:p>
          <a:p>
            <a:r>
              <a:rPr lang="de-DE" dirty="0"/>
              <a:t>Es stellt sich die Frage, was wir daraus lernen und wir stellen uns die Frage: Welche Forschungsmethode verrät uns eigentlich die Wahrheit?</a:t>
            </a:r>
          </a:p>
          <a:p>
            <a:r>
              <a:rPr lang="de-DE" dirty="0"/>
              <a:t>Und es gibt noch eine andere wichtige Frage, die wir in dem Experiment natürlich wissen wollten, aber die uns wieder zur ersten Frage führt: hängt es vom Gerät ab? Auch das können wir bestätigten, denn die Prototypen wurde auch pro Methode unterschiedlich wahrgenommen, aber wie schon gesagt, welche Methode sagt uns eigentlich die Wahrheit?</a:t>
            </a:r>
          </a:p>
          <a:p>
            <a:endParaRPr lang="de-DE" dirty="0"/>
          </a:p>
        </p:txBody>
      </p:sp>
      <p:sp>
        <p:nvSpPr>
          <p:cNvPr id="4" name="Slide Number Placeholder 3"/>
          <p:cNvSpPr>
            <a:spLocks noGrp="1"/>
          </p:cNvSpPr>
          <p:nvPr>
            <p:ph type="sldNum" sz="quarter" idx="5"/>
          </p:nvPr>
        </p:nvSpPr>
        <p:spPr/>
        <p:txBody>
          <a:bodyPr/>
          <a:lstStyle/>
          <a:p>
            <a:fld id="{38934EE8-1DD6-4929-B7B8-30F750D483F0}" type="slidenum">
              <a:rPr lang="en-US" smtClean="0"/>
              <a:t>23</a:t>
            </a:fld>
            <a:endParaRPr lang="en-US"/>
          </a:p>
        </p:txBody>
      </p:sp>
    </p:spTree>
    <p:extLst>
      <p:ext uri="{BB962C8B-B14F-4D97-AF65-F5344CB8AC3E}">
        <p14:creationId xmlns:p14="http://schemas.microsoft.com/office/powerpoint/2010/main" val="731065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Dies bringt uns zum Ziel und Einsatz der Forschungsmethoden – nämlich der sogenannten Validität. </a:t>
            </a:r>
          </a:p>
          <a:p>
            <a:r>
              <a:rPr lang="de-DE" dirty="0"/>
              <a:t>Es wird zwischen interner und externer Validität unterscheiden, wobei die interne, insbesondere mit der Identifikation, Dokumentation und Eliminierung von Störeinflüssen zusammenhängt.</a:t>
            </a:r>
          </a:p>
          <a:p>
            <a:r>
              <a:rPr lang="de-DE" dirty="0"/>
              <a:t>Sie ist hoch, wenn es keine alternative Erklärungen für die Ergebnisse gibt und die Variation in den beobachteten Daten von der Variation unserer unabhängigen Variablen verursacht wurde.</a:t>
            </a:r>
          </a:p>
          <a:p>
            <a:r>
              <a:rPr lang="de-DE" dirty="0"/>
              <a:t>Umgekehrt ist sie niedrig, wenn unsere Effekte eher durch die Störeinflüsse erklärt werden können.</a:t>
            </a:r>
          </a:p>
          <a:p>
            <a:r>
              <a:rPr lang="de-DE" dirty="0"/>
              <a:t>Das bedeutet, dass die interne Validität ist hoch ist wenn ich einen Apparat in einem bestimmten Szenario teste und die Beobachtungen bei einer Wiederholung des Ganzen Experiments </a:t>
            </a:r>
            <a:r>
              <a:rPr lang="de-DE" dirty="0" err="1"/>
              <a:t>diesselben</a:t>
            </a:r>
            <a:r>
              <a:rPr lang="de-DE" dirty="0"/>
              <a:t> sind.</a:t>
            </a:r>
          </a:p>
          <a:p>
            <a:r>
              <a:rPr lang="de-DE" dirty="0"/>
              <a:t>Eine Forschungsarbeit hat z.B. dann hohe interne Validität, wenn mehrere Studien für eine Modellvorhersage durchgeführt wurden, eine (von mehreren) unabhängige Variable bei wiederholten Messungen konstant gehalten wurde und zu denselben Ergebnissen seitens der abhängigen Variablen geführt hat.</a:t>
            </a:r>
          </a:p>
        </p:txBody>
      </p:sp>
      <p:sp>
        <p:nvSpPr>
          <p:cNvPr id="4" name="Slide Number Placeholder 3"/>
          <p:cNvSpPr>
            <a:spLocks noGrp="1"/>
          </p:cNvSpPr>
          <p:nvPr>
            <p:ph type="sldNum" sz="quarter" idx="5"/>
          </p:nvPr>
        </p:nvSpPr>
        <p:spPr/>
        <p:txBody>
          <a:bodyPr/>
          <a:lstStyle/>
          <a:p>
            <a:fld id="{38934EE8-1DD6-4929-B7B8-30F750D483F0}" type="slidenum">
              <a:rPr lang="en-US" smtClean="0"/>
              <a:t>24</a:t>
            </a:fld>
            <a:endParaRPr lang="en-US"/>
          </a:p>
        </p:txBody>
      </p:sp>
    </p:spTree>
    <p:extLst>
      <p:ext uri="{BB962C8B-B14F-4D97-AF65-F5344CB8AC3E}">
        <p14:creationId xmlns:p14="http://schemas.microsoft.com/office/powerpoint/2010/main" val="3626823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Interne Validität können wir mit einer einfachen </a:t>
            </a:r>
            <a:r>
              <a:rPr lang="de-DE" sz="1200" b="0" i="0" kern="1200" dirty="0">
                <a:solidFill>
                  <a:schemeClr val="tx1"/>
                </a:solidFill>
                <a:effectLst/>
                <a:latin typeface="+mn-lt"/>
                <a:ea typeface="+mn-ea"/>
                <a:cs typeface="+mn-cs"/>
              </a:rPr>
              <a:t>Eselsbrücke überprüfen. THIS MESS setzt sich zusammen aus </a:t>
            </a:r>
            <a:r>
              <a:rPr lang="de-DE" sz="1200" b="0" i="0" kern="1200" dirty="0" err="1">
                <a:solidFill>
                  <a:schemeClr val="tx1"/>
                </a:solidFill>
                <a:effectLst/>
                <a:latin typeface="+mn-lt"/>
                <a:ea typeface="+mn-ea"/>
                <a:cs typeface="+mn-cs"/>
              </a:rPr>
              <a:t>Testing</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History</a:t>
            </a:r>
            <a:r>
              <a:rPr lang="de-DE" sz="1200" b="0" i="0" kern="1200" dirty="0">
                <a:solidFill>
                  <a:schemeClr val="tx1"/>
                </a:solidFill>
                <a:effectLst/>
                <a:latin typeface="+mn-lt"/>
                <a:ea typeface="+mn-ea"/>
                <a:cs typeface="+mn-cs"/>
              </a:rPr>
              <a:t>, Instrument, </a:t>
            </a:r>
            <a:r>
              <a:rPr lang="de-DE" sz="1200" b="0" i="0" kern="1200" dirty="0" err="1">
                <a:solidFill>
                  <a:schemeClr val="tx1"/>
                </a:solidFill>
                <a:effectLst/>
                <a:latin typeface="+mn-lt"/>
                <a:ea typeface="+mn-ea"/>
                <a:cs typeface="+mn-cs"/>
              </a:rPr>
              <a:t>Staticisal</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regression</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Maturation</a:t>
            </a:r>
            <a:r>
              <a:rPr lang="de-DE" sz="1200" b="0" i="0" kern="1200" dirty="0">
                <a:solidFill>
                  <a:schemeClr val="tx1"/>
                </a:solidFill>
                <a:effectLst/>
                <a:latin typeface="+mn-lt"/>
                <a:ea typeface="+mn-ea"/>
                <a:cs typeface="+mn-cs"/>
              </a:rPr>
              <a:t>, Experimental </a:t>
            </a:r>
            <a:r>
              <a:rPr lang="de-DE" sz="1200" b="0" i="0" kern="1200" dirty="0" err="1">
                <a:solidFill>
                  <a:schemeClr val="tx1"/>
                </a:solidFill>
                <a:effectLst/>
                <a:latin typeface="+mn-lt"/>
                <a:ea typeface="+mn-ea"/>
                <a:cs typeface="+mn-cs"/>
              </a:rPr>
              <a:t>mortality</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selection</a:t>
            </a:r>
            <a:r>
              <a:rPr lang="de-DE" sz="1200" b="0" i="0" kern="1200" dirty="0">
                <a:solidFill>
                  <a:schemeClr val="tx1"/>
                </a:solidFill>
                <a:effectLst/>
                <a:latin typeface="+mn-lt"/>
                <a:ea typeface="+mn-ea"/>
                <a:cs typeface="+mn-cs"/>
              </a:rPr>
              <a:t>, and </a:t>
            </a:r>
            <a:r>
              <a:rPr lang="de-DE" sz="1200" b="0" i="0" kern="1200" dirty="0" err="1">
                <a:solidFill>
                  <a:schemeClr val="tx1"/>
                </a:solidFill>
                <a:effectLst/>
                <a:latin typeface="+mn-lt"/>
                <a:ea typeface="+mn-ea"/>
                <a:cs typeface="+mn-cs"/>
              </a:rPr>
              <a:t>selective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interaction</a:t>
            </a:r>
            <a:endParaRPr lang="de-DE" dirty="0"/>
          </a:p>
          <a:p>
            <a:r>
              <a:rPr lang="de-DE" dirty="0"/>
              <a:t>Beim testen - Die Probanden reagieren auf den Versuchsaufbau oder die Aufgabe. Interne Validität haben wir zum Beispiel sichergestellt, wenn wir in einem Eye-Tracking-Experiment Veränderungen der Pupillengröße nicht auf Veränderungen des einfallenden Lichts oder die Tageszeit im Labor zurückführen können – sprich alles gleichmäßig konstant gehalten haben.</a:t>
            </a:r>
          </a:p>
          <a:p>
            <a:r>
              <a:rPr lang="de-DE" dirty="0"/>
              <a:t>Geschichte - z.B. Ereignisse zwischen zwei Messungen, wie der Gewinn der Meisterschaft am Vortag.</a:t>
            </a:r>
          </a:p>
          <a:p>
            <a:r>
              <a:rPr lang="de-DE" dirty="0"/>
              <a:t>Instrument - z.B. Wechsel des Messwerkzeugs, wenn wir beispielsweise in einer Studie mit einem EEG auf Elektroden angewiesen sind und im Verlauf des Experiments den Hersteller, des Gels wechseln, das für die bessere Übertragung von elektrischen Signalen verwenden</a:t>
            </a:r>
          </a:p>
          <a:p>
            <a:r>
              <a:rPr lang="de-DE" dirty="0"/>
              <a:t>Statistische Regression (in Richtung des Mittelwerts) - Datenausreißer, z.B. verursacht durch inhomogene Testgruppen, wie wenn wir ein Eingabegerät z.B. einen Button auf einem Joystick testen, wobei wir dafür nur Hardcoregamer verwenden, die das Feature alle schon verwenden.</a:t>
            </a:r>
          </a:p>
          <a:p>
            <a:r>
              <a:rPr lang="de-DE" dirty="0"/>
              <a:t>Reifung - Wechsel der Probanden zwischen zwei Messungen, das passiert wenn wir </a:t>
            </a:r>
            <a:r>
              <a:rPr lang="de-DE" dirty="0" err="1"/>
              <a:t>zuviel</a:t>
            </a:r>
            <a:r>
              <a:rPr lang="de-DE" dirty="0"/>
              <a:t> Zeit für eine zweite Messung benötigen. Wenn wir über einige Zeit das Verhalten von Nutzern von Sprachassistenten testen wollen – sich diese aber der Zwischenzeit z.B. ein Amazon Echo gekauft haben.</a:t>
            </a:r>
          </a:p>
          <a:p>
            <a:r>
              <a:rPr lang="de-DE" dirty="0"/>
              <a:t>Experimentelle Mortalität - Probanden verschwinden während der Studie. Auch dies passiert, wenn man Studien über mehrere Tage plant. Es kann sein, dass Teilnehmer vom ersten Versuch so geschockt oder gelangweilt sind, dass sie beim zweiten Mal nicht kommen wollen und man im Prinzip nur Menschen testet, die unserer Aufgabe sowieso gewachsen sind.</a:t>
            </a:r>
          </a:p>
          <a:p>
            <a:r>
              <a:rPr lang="de-DE" dirty="0"/>
              <a:t>Auswahl - fehlende Randomisierung der getesteten Probe – Auswirkungen hiervon haben wir schon diskutiert. Ein anderes Beispiel ist, wenn ich für mein Experiment schnell Teilnehmer benötige und dafür meine Freunde einlade, damit sie mir schnell helfen – Sie finden dann meinen neuen Apparat natürlich klasse.</a:t>
            </a:r>
          </a:p>
          <a:p>
            <a:r>
              <a:rPr lang="de-DE" dirty="0"/>
              <a:t>Selektive Interaktion - Sequenz- / Ordnungswirkungen – Auch diese haben wir bereits diskutiert. Designs wie ein ausbalanciertes Lateinisches Quadrat können Lern, Trainings oder Ermüdungseffekte ausbalancieren, solange es vollständig ausgefüllt ist.</a:t>
            </a:r>
          </a:p>
        </p:txBody>
      </p:sp>
      <p:sp>
        <p:nvSpPr>
          <p:cNvPr id="4" name="Slide Number Placeholder 3"/>
          <p:cNvSpPr>
            <a:spLocks noGrp="1"/>
          </p:cNvSpPr>
          <p:nvPr>
            <p:ph type="sldNum" sz="quarter" idx="5"/>
          </p:nvPr>
        </p:nvSpPr>
        <p:spPr/>
        <p:txBody>
          <a:bodyPr/>
          <a:lstStyle/>
          <a:p>
            <a:fld id="{38934EE8-1DD6-4929-B7B8-30F750D483F0}" type="slidenum">
              <a:rPr lang="en-US" smtClean="0"/>
              <a:t>25</a:t>
            </a:fld>
            <a:endParaRPr lang="en-US"/>
          </a:p>
        </p:txBody>
      </p:sp>
    </p:spTree>
    <p:extLst>
      <p:ext uri="{BB962C8B-B14F-4D97-AF65-F5344CB8AC3E}">
        <p14:creationId xmlns:p14="http://schemas.microsoft.com/office/powerpoint/2010/main" val="2372984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Gut. Interne Validität sorgt dafür, dass das was ich im Rahmen meines Experiments tue, alles seine Richtigkeit hat.</a:t>
            </a:r>
          </a:p>
          <a:p>
            <a:r>
              <a:rPr lang="de-DE" dirty="0"/>
              <a:t>Was ist die externe Validität – die externe Validität ist die Frage, ob alles was während des Experiments passiert ist, auch auf die Echte Welt übertragen – sprich generalisiert – werde kann.</a:t>
            </a:r>
          </a:p>
          <a:p>
            <a:r>
              <a:rPr lang="de-DE" dirty="0"/>
              <a:t>Die externe Validität ist dann gegeben, wenn meine Beobachtungen </a:t>
            </a:r>
            <a:r>
              <a:rPr lang="de-DE" dirty="0" err="1"/>
              <a:t>Beobachtungen</a:t>
            </a:r>
            <a:r>
              <a:rPr lang="de-DE" dirty="0"/>
              <a:t> in der echten Welt bestätigten. Aus der Sicht des Experiments kann man externe Validität z.B. sicher stellen, wenn die Stichprobe repräsentativ ist.</a:t>
            </a:r>
          </a:p>
          <a:p>
            <a:r>
              <a:rPr lang="de-DE" dirty="0"/>
              <a:t>Sie ist niedrig, wenn Schlussfolgerungen aus dem Experiment auf realistische Situationen kaum angewendet werden können. Man spricht dabei auch von ökologischer Validität.</a:t>
            </a:r>
          </a:p>
          <a:p>
            <a:r>
              <a:rPr lang="de-DE" dirty="0"/>
              <a:t>Wer aufgepasst hat, frägt sich nun, ob die externe Validität auch eine Frage an die Allgemeingültigkeit der Theorie ist – oder ob sich interne und externe </a:t>
            </a:r>
            <a:r>
              <a:rPr lang="de-DE" dirty="0" err="1"/>
              <a:t>Valdität</a:t>
            </a:r>
            <a:r>
              <a:rPr lang="de-DE" dirty="0"/>
              <a:t> nicht doch widersprechen.</a:t>
            </a:r>
          </a:p>
          <a:p>
            <a:endParaRPr lang="de-DE" dirty="0"/>
          </a:p>
          <a:p>
            <a:endParaRPr lang="de-DE" dirty="0"/>
          </a:p>
        </p:txBody>
      </p:sp>
      <p:sp>
        <p:nvSpPr>
          <p:cNvPr id="4" name="Slide Number Placeholder 3"/>
          <p:cNvSpPr>
            <a:spLocks noGrp="1"/>
          </p:cNvSpPr>
          <p:nvPr>
            <p:ph type="sldNum" sz="quarter" idx="5"/>
          </p:nvPr>
        </p:nvSpPr>
        <p:spPr/>
        <p:txBody>
          <a:bodyPr/>
          <a:lstStyle/>
          <a:p>
            <a:fld id="{38934EE8-1DD6-4929-B7B8-30F750D483F0}" type="slidenum">
              <a:rPr lang="en-US" smtClean="0"/>
              <a:t>26</a:t>
            </a:fld>
            <a:endParaRPr lang="en-US"/>
          </a:p>
        </p:txBody>
      </p:sp>
    </p:spTree>
    <p:extLst>
      <p:ext uri="{BB962C8B-B14F-4D97-AF65-F5344CB8AC3E}">
        <p14:creationId xmlns:p14="http://schemas.microsoft.com/office/powerpoint/2010/main" val="2212924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0" i="0" kern="1200" dirty="0">
                <a:solidFill>
                  <a:schemeClr val="tx1"/>
                </a:solidFill>
                <a:effectLst/>
                <a:latin typeface="+mn-lt"/>
                <a:ea typeface="+mn-ea"/>
                <a:cs typeface="+mn-cs"/>
              </a:rPr>
              <a:t>Aus klassischer Sicht stehen interne und externe Validität im Widerspruch: </a:t>
            </a:r>
          </a:p>
          <a:p>
            <a:r>
              <a:rPr lang="de-DE" sz="1200" b="0" i="0" kern="1200" dirty="0">
                <a:solidFill>
                  <a:schemeClr val="tx1"/>
                </a:solidFill>
                <a:effectLst/>
                <a:latin typeface="+mn-lt"/>
                <a:ea typeface="+mn-ea"/>
                <a:cs typeface="+mn-cs"/>
              </a:rPr>
              <a:t>Einerseits verlangt sind ein hohes Maß an interner Validität, die man am besten durch hochkontrollierte und deshalb recht künstliche (Labor-)Bedingungen erreicht. Besonders realitätsnahe </a:t>
            </a:r>
            <a:r>
              <a:rPr lang="de-DE" sz="1200" b="0" i="0" u="none" strike="noStrike" kern="1200" dirty="0">
                <a:solidFill>
                  <a:schemeClr val="tx1"/>
                </a:solidFill>
                <a:effectLst/>
                <a:latin typeface="+mn-lt"/>
                <a:ea typeface="+mn-ea"/>
                <a:cs typeface="+mn-cs"/>
                <a:hlinkClick r:id="rId3" tooltip="Forschungsdesign"/>
              </a:rPr>
              <a:t>Forschungsdesigns</a:t>
            </a:r>
            <a:r>
              <a:rPr lang="de-DE" sz="1200" b="0" i="0" kern="1200" dirty="0">
                <a:solidFill>
                  <a:schemeClr val="tx1"/>
                </a:solidFill>
                <a:effectLst/>
                <a:latin typeface="+mn-lt"/>
                <a:ea typeface="+mn-ea"/>
                <a:cs typeface="+mn-cs"/>
              </a:rPr>
              <a:t>, wie sie für eine möglichst hohe externe Validität ratsam scheinen, bergen hingegen die Gefahr unkontrollierbarer oder übersehener Störeinflüsse. </a:t>
            </a:r>
          </a:p>
          <a:p>
            <a:r>
              <a:rPr lang="de-DE" sz="1200" b="0" i="0" kern="1200" dirty="0">
                <a:solidFill>
                  <a:schemeClr val="tx1"/>
                </a:solidFill>
                <a:effectLst/>
                <a:latin typeface="+mn-lt"/>
                <a:ea typeface="+mn-ea"/>
                <a:cs typeface="+mn-cs"/>
              </a:rPr>
              <a:t>Theorien in der kritischen, empirischen Forschung werden aber deduktiv – nicht induktiv getestet. Das bedeutet, eine Theorie muss </a:t>
            </a:r>
            <a:r>
              <a:rPr lang="de-DE" sz="1200" b="0" i="0" kern="1200" dirty="0" err="1">
                <a:solidFill>
                  <a:schemeClr val="tx1"/>
                </a:solidFill>
                <a:effectLst/>
                <a:latin typeface="+mn-lt"/>
                <a:ea typeface="+mn-ea"/>
                <a:cs typeface="+mn-cs"/>
              </a:rPr>
              <a:t>falsifizerbar</a:t>
            </a:r>
            <a:r>
              <a:rPr lang="de-DE" sz="1200" b="0" i="0" kern="1200" dirty="0">
                <a:solidFill>
                  <a:schemeClr val="tx1"/>
                </a:solidFill>
                <a:effectLst/>
                <a:latin typeface="+mn-lt"/>
                <a:ea typeface="+mn-ea"/>
                <a:cs typeface="+mn-cs"/>
              </a:rPr>
              <a:t> sein und  die Falsifizierbarkeit ist eine Eigenschaft von </a:t>
            </a:r>
            <a:r>
              <a:rPr lang="de-DE" sz="1200" b="0" i="0" u="none" strike="noStrike" kern="1200" dirty="0">
                <a:solidFill>
                  <a:schemeClr val="tx1"/>
                </a:solidFill>
                <a:effectLst/>
                <a:latin typeface="+mn-lt"/>
                <a:ea typeface="+mn-ea"/>
                <a:cs typeface="+mn-cs"/>
                <a:hlinkClick r:id="rId4" tooltip="Aussage (Logik)"/>
              </a:rPr>
              <a:t>logischen Aussagen</a:t>
            </a:r>
            <a:r>
              <a:rPr lang="de-DE" sz="1200" b="0" i="0" kern="1200" dirty="0">
                <a:solidFill>
                  <a:schemeClr val="tx1"/>
                </a:solidFill>
                <a:effectLst/>
                <a:latin typeface="+mn-lt"/>
                <a:ea typeface="+mn-ea"/>
                <a:cs typeface="+mn-cs"/>
              </a:rPr>
              <a:t>. Eine Aussage ist genau dann falsifizierbar, wenn es einen </a:t>
            </a:r>
            <a:r>
              <a:rPr lang="de-DE" sz="1200" b="0" i="0" u="none" strike="noStrike" kern="1200" dirty="0">
                <a:solidFill>
                  <a:schemeClr val="tx1"/>
                </a:solidFill>
                <a:effectLst/>
                <a:latin typeface="+mn-lt"/>
                <a:ea typeface="+mn-ea"/>
                <a:cs typeface="+mn-cs"/>
                <a:hlinkClick r:id="rId5" tooltip="Beobachtungssatz"/>
              </a:rPr>
              <a:t>Beobachtungssatz</a:t>
            </a:r>
            <a:r>
              <a:rPr lang="de-DE" sz="1200" b="0" i="0" kern="1200" dirty="0">
                <a:solidFill>
                  <a:schemeClr val="tx1"/>
                </a:solidFill>
                <a:effectLst/>
                <a:latin typeface="+mn-lt"/>
                <a:ea typeface="+mn-ea"/>
                <a:cs typeface="+mn-cs"/>
              </a:rPr>
              <a:t> gibt, mit dem die Aussage angreifbar ist; der sie also widerlegt, wenn er zutrifft. Aussage „Morgen regnet es“ ist falsifizierbar, nicht jedoch nicht die Aussage „Morgen regnet es oder regnet es nicht“. Entweder die Beobachtung unterstützt diese Aussage oder nicht. Die externe Validität hängt also mit der Theorie bzw. Behauptung selbst zusammen, die ich während meinem Experiment teste. Wenn ich ein Gerät baue, dass die Erinnerungsfähigkeit von Menschen verbessert, dann ist ein kontrolliertes Experiment mit einer repräsentativen Gruppe die beste Option. Wenn jemand die externe Validität infrage stellt, muss die Theorie mit einem gezielten Aspekt – z.B. durch die Einführung einer neuen, unabhängig Variablen - neu getestet werden. Niedrige externe Validität hat mein Experiment also dann, wenn ich hypothetisiere aber nicht zeige, dass mein Gerät im Alltag die Erinnerungsfähigkeit von Menschen verbessert.</a:t>
            </a:r>
          </a:p>
          <a:p>
            <a:r>
              <a:rPr lang="de-DE" sz="1200" b="0" i="0" kern="1200" dirty="0">
                <a:solidFill>
                  <a:schemeClr val="tx1"/>
                </a:solidFill>
                <a:effectLst/>
                <a:latin typeface="+mn-lt"/>
                <a:ea typeface="+mn-ea"/>
                <a:cs typeface="+mn-cs"/>
              </a:rPr>
              <a:t>Solange es also hohe interne Validität mit einem repräsentativer Stichprobe gibt, ist es irrelevant für die externe </a:t>
            </a:r>
            <a:r>
              <a:rPr lang="de-DE" sz="1200" b="0" i="0" kern="1200" dirty="0" err="1">
                <a:solidFill>
                  <a:schemeClr val="tx1"/>
                </a:solidFill>
                <a:effectLst/>
                <a:latin typeface="+mn-lt"/>
                <a:ea typeface="+mn-ea"/>
                <a:cs typeface="+mn-cs"/>
              </a:rPr>
              <a:t>Valdität</a:t>
            </a:r>
            <a:r>
              <a:rPr lang="de-DE" sz="1200" b="0" i="0" kern="1200" dirty="0">
                <a:solidFill>
                  <a:schemeClr val="tx1"/>
                </a:solidFill>
                <a:effectLst/>
                <a:latin typeface="+mn-lt"/>
                <a:ea typeface="+mn-ea"/>
                <a:cs typeface="+mn-cs"/>
              </a:rPr>
              <a:t>, wenn unsere Beobachtung der Theorie widerspricht – wir haben sie wiederlegt oder einen Sonderfall geschaffen, der berücksichtigt werden muss.</a:t>
            </a:r>
          </a:p>
          <a:p>
            <a:r>
              <a:rPr lang="de-DE" sz="1200" b="0" i="0" kern="1200" dirty="0">
                <a:solidFill>
                  <a:schemeClr val="tx1"/>
                </a:solidFill>
                <a:effectLst/>
                <a:latin typeface="+mn-lt"/>
                <a:ea typeface="+mn-ea"/>
                <a:cs typeface="+mn-cs"/>
              </a:rPr>
              <a:t>Wenn die Beobachtung die Theorie stützt, muss oder kann die Theorie weiter getestet werden.</a:t>
            </a:r>
          </a:p>
          <a:p>
            <a:r>
              <a:rPr lang="de-DE" sz="1200" b="0" i="0" kern="1200" dirty="0">
                <a:solidFill>
                  <a:schemeClr val="tx1"/>
                </a:solidFill>
                <a:effectLst/>
                <a:latin typeface="+mn-lt"/>
                <a:ea typeface="+mn-ea"/>
                <a:cs typeface="+mn-cs"/>
              </a:rPr>
              <a:t>Wer die Allgemeingültigkeit von Ergebnissen infrage stellt, muss sich automatisch auch Gedanken zur Theorie machen.</a:t>
            </a:r>
          </a:p>
        </p:txBody>
      </p:sp>
      <p:sp>
        <p:nvSpPr>
          <p:cNvPr id="4" name="Slide Number Placeholder 3"/>
          <p:cNvSpPr>
            <a:spLocks noGrp="1"/>
          </p:cNvSpPr>
          <p:nvPr>
            <p:ph type="sldNum" sz="quarter" idx="5"/>
          </p:nvPr>
        </p:nvSpPr>
        <p:spPr/>
        <p:txBody>
          <a:bodyPr/>
          <a:lstStyle/>
          <a:p>
            <a:fld id="{38934EE8-1DD6-4929-B7B8-30F750D483F0}" type="slidenum">
              <a:rPr lang="en-US" smtClean="0"/>
              <a:t>27</a:t>
            </a:fld>
            <a:endParaRPr lang="en-US"/>
          </a:p>
        </p:txBody>
      </p:sp>
    </p:spTree>
    <p:extLst>
      <p:ext uri="{BB962C8B-B14F-4D97-AF65-F5344CB8AC3E}">
        <p14:creationId xmlns:p14="http://schemas.microsoft.com/office/powerpoint/2010/main" val="246905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a:t>
            </a:r>
            <a:r>
              <a:rPr lang="en-US" dirty="0" err="1"/>
              <a:t>bedeutet</a:t>
            </a:r>
            <a:r>
              <a:rPr lang="en-US" dirty="0"/>
              <a:t> der </a:t>
            </a:r>
            <a:r>
              <a:rPr lang="en-US" dirty="0" err="1"/>
              <a:t>Kontrast</a:t>
            </a:r>
            <a:r>
              <a:rPr lang="en-US" dirty="0"/>
              <a:t> von </a:t>
            </a:r>
            <a:r>
              <a:rPr lang="en-US" dirty="0" err="1"/>
              <a:t>interner</a:t>
            </a:r>
            <a:r>
              <a:rPr lang="en-US" dirty="0"/>
              <a:t> und </a:t>
            </a:r>
            <a:r>
              <a:rPr lang="en-US" dirty="0" err="1"/>
              <a:t>externer</a:t>
            </a:r>
            <a:r>
              <a:rPr lang="en-US" dirty="0"/>
              <a:t> </a:t>
            </a:r>
            <a:r>
              <a:rPr lang="en-US" dirty="0" err="1"/>
              <a:t>Validatät</a:t>
            </a:r>
            <a:r>
              <a:rPr lang="en-US" dirty="0"/>
              <a:t> </a:t>
            </a:r>
            <a:r>
              <a:rPr lang="en-US" dirty="0" err="1"/>
              <a:t>für</a:t>
            </a:r>
            <a:r>
              <a:rPr lang="en-US" dirty="0"/>
              <a:t> die Interpretation der </a:t>
            </a:r>
            <a:r>
              <a:rPr lang="en-US" dirty="0" err="1"/>
              <a:t>Ergebnisse</a:t>
            </a:r>
            <a:r>
              <a:rPr lang="en-US" dirty="0"/>
              <a:t> in </a:t>
            </a:r>
            <a:r>
              <a:rPr lang="en-US" dirty="0" err="1"/>
              <a:t>unseren</a:t>
            </a:r>
            <a:r>
              <a:rPr lang="en-US" dirty="0"/>
              <a:t> </a:t>
            </a:r>
            <a:r>
              <a:rPr lang="en-US" dirty="0" err="1"/>
              <a:t>Experimten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Zunächst, dass alle Methoden, die Wahrheit zeigen, solange wir während aller Versuche die interne Validität sichergestellt haben.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Je nach Hypothese hat dies Konsequenzen für den Raum von Schlussfolgerungen, die wir treffen können - insbesondere, wenn der Einfluss der Experiments mit dem wir testen, von den Teilnehmer mit in die Bewertung aufgenommen wurde.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gefährlichste Schlussfolgerung bzw. die größte Gefahr für die externe Validität wäre gewesen, dass eine Forschungsmethode die andere ersetzen kann.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Viel wichtiger ist aber in unserem Fall die Erkenntnis, dass im Fall unserer Prototypen, die ökologische Validität bzw. in unserem Fall die Wahrnehmung pragmatischer und hedonischer Qualität durch weitere äußere Faktoren bestimmt wird, welche die Allgemeingültig kontrollierten Experimenten nicht infrage stellt, da wir diese brauchen, um die Effekte der Faktoren zu isolieren und zu bestimmen. Nur durch weitere kontrollierten Experimente sind wir in der empirischen Forschung imstande herauszufinden, welche Faktoren die einzelnen Prototypen durch unsere Apparate beliebt oder unbeliebt gemacht hat.</a:t>
            </a:r>
          </a:p>
        </p:txBody>
      </p:sp>
      <p:sp>
        <p:nvSpPr>
          <p:cNvPr id="4" name="Slide Number Placeholder 3"/>
          <p:cNvSpPr>
            <a:spLocks noGrp="1"/>
          </p:cNvSpPr>
          <p:nvPr>
            <p:ph type="sldNum" sz="quarter" idx="5"/>
          </p:nvPr>
        </p:nvSpPr>
        <p:spPr/>
        <p:txBody>
          <a:bodyPr/>
          <a:lstStyle/>
          <a:p>
            <a:fld id="{38934EE8-1DD6-4929-B7B8-30F750D483F0}" type="slidenum">
              <a:rPr lang="en-US" smtClean="0"/>
              <a:t>28</a:t>
            </a:fld>
            <a:endParaRPr lang="en-US"/>
          </a:p>
        </p:txBody>
      </p:sp>
    </p:spTree>
    <p:extLst>
      <p:ext uri="{BB962C8B-B14F-4D97-AF65-F5344CB8AC3E}">
        <p14:creationId xmlns:p14="http://schemas.microsoft.com/office/powerpoint/2010/main" val="1860900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Wer mehr über </a:t>
            </a:r>
            <a:r>
              <a:rPr lang="de-DE"/>
              <a:t>die Durchführung </a:t>
            </a:r>
            <a:r>
              <a:rPr lang="de-DE" dirty="0"/>
              <a:t>empirischer Studien wissen will, dem empfehle ich die Bücher von</a:t>
            </a:r>
            <a:r>
              <a:rPr lang="en-US" dirty="0"/>
              <a:t> Andy Field &amp; Graham Hole, Graham. How to Design and Report Experiments. </a:t>
            </a:r>
          </a:p>
          <a:p>
            <a:r>
              <a:rPr lang="en-US" dirty="0"/>
              <a:t>Experimental Designs Von William Cochran &amp; Gertrude Cox. (1950)..</a:t>
            </a:r>
          </a:p>
          <a:p>
            <a:r>
              <a:rPr lang="en-US" dirty="0"/>
              <a:t>Experimental and quasi-experimental designs for research Donald Campbell &amp; Julian Stanley. (1959). </a:t>
            </a:r>
          </a:p>
          <a:p>
            <a:endParaRPr lang="LID4096" dirty="0"/>
          </a:p>
        </p:txBody>
      </p:sp>
      <p:sp>
        <p:nvSpPr>
          <p:cNvPr id="4" name="Foliennummernplatzhalter 3"/>
          <p:cNvSpPr>
            <a:spLocks noGrp="1"/>
          </p:cNvSpPr>
          <p:nvPr>
            <p:ph type="sldNum" sz="quarter" idx="5"/>
          </p:nvPr>
        </p:nvSpPr>
        <p:spPr/>
        <p:txBody>
          <a:bodyPr/>
          <a:lstStyle/>
          <a:p>
            <a:fld id="{38934EE8-1DD6-4929-B7B8-30F750D483F0}" type="slidenum">
              <a:rPr lang="en-US" smtClean="0"/>
              <a:t>29</a:t>
            </a:fld>
            <a:endParaRPr lang="en-US"/>
          </a:p>
        </p:txBody>
      </p:sp>
    </p:spTree>
    <p:extLst>
      <p:ext uri="{BB962C8B-B14F-4D97-AF65-F5344CB8AC3E}">
        <p14:creationId xmlns:p14="http://schemas.microsoft.com/office/powerpoint/2010/main" val="2312761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Der Grund, warum empirische Forschung betrieben wird, ist zu verstehen, welche Ursache welchen Effekt hat.</a:t>
            </a:r>
          </a:p>
          <a:p>
            <a:r>
              <a:rPr lang="de-DE" dirty="0"/>
              <a:t>Wenn ich Metall erhitze, dehnt es sich aus.</a:t>
            </a:r>
          </a:p>
          <a:p>
            <a:r>
              <a:rPr lang="de-DE" dirty="0"/>
              <a:t>Da der Mond über Anziehungskräfte verfügt, gibt es Gezeiten.</a:t>
            </a:r>
          </a:p>
          <a:p>
            <a:r>
              <a:rPr lang="de-DE" dirty="0"/>
              <a:t>Wenn ich den Preis erhöhe, gehen die Verkäufe zurück.</a:t>
            </a:r>
          </a:p>
          <a:p>
            <a:r>
              <a:rPr lang="de-DE" dirty="0"/>
              <a:t>Und ein Beispiel aus der HCI: Wenn Nutzer auf meiner neuen Tastatur tippen, verbessert sich ihre Tippgeschwindigkeit.</a:t>
            </a:r>
          </a:p>
          <a:p>
            <a:r>
              <a:rPr lang="de-DE" dirty="0"/>
              <a:t>Mein Algorithmus erhöht die Fähigkeit von Nutzern sich Dinge merken zu können.</a:t>
            </a:r>
          </a:p>
          <a:p>
            <a:endParaRPr lang="de-DE" dirty="0"/>
          </a:p>
          <a:p>
            <a:r>
              <a:rPr lang="de-DE" dirty="0"/>
              <a:t>Und Sie sehen, während die ersten Aussagen Erfahrungen aus unserem täglichen Leben bestätigen und wir sogar noch physikalische Gesetze, also Modelle dafür finden, ist die Frage von Ursache und Wirkung bei den letzten Beispielen nicht so ganz klar.</a:t>
            </a:r>
          </a:p>
          <a:p>
            <a:endParaRPr lang="de-DE" dirty="0"/>
          </a:p>
          <a:p>
            <a:r>
              <a:rPr lang="de-DE" dirty="0"/>
              <a:t>Bevor wir darauf eingehen, wie wir Ursache und Wirkung wirklich trennen, müssen wir uns im Klaren sein, was Ursache und Wirkung eigentlich sind.</a:t>
            </a:r>
          </a:p>
        </p:txBody>
      </p:sp>
      <p:sp>
        <p:nvSpPr>
          <p:cNvPr id="4" name="Slide Number Placeholder 3"/>
          <p:cNvSpPr>
            <a:spLocks noGrp="1"/>
          </p:cNvSpPr>
          <p:nvPr>
            <p:ph type="sldNum" sz="quarter" idx="5"/>
          </p:nvPr>
        </p:nvSpPr>
        <p:spPr/>
        <p:txBody>
          <a:bodyPr/>
          <a:lstStyle/>
          <a:p>
            <a:fld id="{38934EE8-1DD6-4929-B7B8-30F750D483F0}" type="slidenum">
              <a:rPr lang="en-US" smtClean="0"/>
              <a:t>3</a:t>
            </a:fld>
            <a:endParaRPr lang="en-US"/>
          </a:p>
        </p:txBody>
      </p:sp>
    </p:spTree>
    <p:extLst>
      <p:ext uri="{BB962C8B-B14F-4D97-AF65-F5344CB8AC3E}">
        <p14:creationId xmlns:p14="http://schemas.microsoft.com/office/powerpoint/2010/main" val="1146700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Die Beschreibung von Ursache und Wirkung ist gleichzeitig eine Vorhersage der Zukunft und Dinge, die nur in der Vergangenheit und unter besonderen Umständen passiert sind, sind für uns nicht rekonstruierbar.</a:t>
            </a:r>
          </a:p>
          <a:p>
            <a:endParaRPr lang="de-DE" dirty="0"/>
          </a:p>
          <a:p>
            <a:r>
              <a:rPr lang="de-DE" dirty="0"/>
              <a:t>Wenn wir den Zusammenhang von Ursache und Wirkung kennen, haben wir eine genaue Vorstellung davon, was passieren wird, wenn wir den Vorgang wiederholen. Und das ist wichtig, denn Wissenschaft verursacht ja aus Beobachtungen zu verstehen und vorherzusehen, was als nächstes passieren wird.</a:t>
            </a:r>
          </a:p>
          <a:p>
            <a:endParaRPr lang="de-DE" dirty="0"/>
          </a:p>
          <a:p>
            <a:r>
              <a:rPr lang="de-DE" dirty="0"/>
              <a:t>Das Problem dabei ist, dass wir bei besonders komplexen Systemen den Zusammenhang von Ursache und Wirkung nicht mehr genau sehen, wenn sich etwas scheinbar unvorhersehbar verhält und neben dem, was uns eigentlich interessiert, nämlich dem Effekt, noch viele andere verrückte Dinge passieren können, die wir nicht vorhergesagt haben. Durch komplexe Systeme verschwindet also die Sichtbarkeit zwischen Ursache und Wirkung. Sorgt mein kleines Auto wirklich dafür, dass die Welt unter der Klimaerwärmung leidet? Ist mein Verhalten die Ursache für die Zerstörung der Welt?</a:t>
            </a:r>
          </a:p>
          <a:p>
            <a:endParaRPr lang="de-DE" dirty="0"/>
          </a:p>
          <a:p>
            <a:r>
              <a:rPr lang="de-DE" dirty="0"/>
              <a:t>Aber die empirische Wissenschaft hat auch eine Lösung. In der empirischen Wissenschaft ist die Komplexität eines Systems egal, solange der Zustand, während dem es getestet wurde, rekonstruierbar und kontrollierbar ist. Ein System bzw. ein experimenteller Apparat kann noch so schwierig oder komplex sein, mit einem kontrollierten und präzise dokumentierten Experiment lässt sich trotzdem sagen, was es tut, wenn wir beispielsweise Parameter verändern oder das System insgesamt einsetzen. Und so lässt sich die Vorhersage treffen, dass die Brücke expandiert, wenn sie sich erhitzt oder die Hypothese aufstellen, dass die Brücke extremen Wetterbedingungen standhält. Man kann aber auch versuchen mit einem empirischen Experiment eine Formel abzuleiten, die im Rahmen des experimentellen Aufbaus, genau vorhersagt, wie sich das Metall ausdehnen wird.</a:t>
            </a:r>
          </a:p>
        </p:txBody>
      </p:sp>
      <p:sp>
        <p:nvSpPr>
          <p:cNvPr id="4" name="Slide Number Placeholder 3"/>
          <p:cNvSpPr>
            <a:spLocks noGrp="1"/>
          </p:cNvSpPr>
          <p:nvPr>
            <p:ph type="sldNum" sz="quarter" idx="5"/>
          </p:nvPr>
        </p:nvSpPr>
        <p:spPr/>
        <p:txBody>
          <a:bodyPr/>
          <a:lstStyle/>
          <a:p>
            <a:fld id="{38934EE8-1DD6-4929-B7B8-30F750D483F0}" type="slidenum">
              <a:rPr lang="en-US" smtClean="0"/>
              <a:t>4</a:t>
            </a:fld>
            <a:endParaRPr lang="en-US"/>
          </a:p>
        </p:txBody>
      </p:sp>
    </p:spTree>
    <p:extLst>
      <p:ext uri="{BB962C8B-B14F-4D97-AF65-F5344CB8AC3E}">
        <p14:creationId xmlns:p14="http://schemas.microsoft.com/office/powerpoint/2010/main" val="4272853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Um Ursache und Wirkung zu </a:t>
            </a:r>
            <a:r>
              <a:rPr lang="de-DE" dirty="0" err="1"/>
              <a:t>identifizieeren</a:t>
            </a:r>
            <a:r>
              <a:rPr lang="de-DE" dirty="0"/>
              <a:t>, werden oft statistische Verfahren eingesetzt. Eine davon sind Korrelationen. Im Internet gibt es viele lustige Webseiten mit zufälligen Korrelationen auf der Welt. So korreliert die Anzahl von Menschen, die in jährlich in einem Pool ertrinken mit der Anzahl an Filmen, in denen jedes Jahr Nicolas Cage mitspielt. Ein anderes Beispiel ist der Artikel von Robert Matthews, der gezeigt hat, dass die Anzahl an Störchen mit der Anzahl an gemeldeten Geburten und Niedersachen korreliert.</a:t>
            </a:r>
          </a:p>
          <a:p>
            <a:endParaRPr lang="de-DE" dirty="0"/>
          </a:p>
          <a:p>
            <a:r>
              <a:rPr lang="de-DE" dirty="0"/>
              <a:t>Aus empirischer Sicht sind Korrelationen wirklich nicht das beste Mittel, um Ursache und Wirkung voneinander zu trennen oder überhaupt einen Zusammenhang herzustellen. Aber lassen wir uns kurz darüber nachdenken, wie Empiriker Schlussfolgerungen ziehen.</a:t>
            </a:r>
          </a:p>
        </p:txBody>
      </p:sp>
      <p:sp>
        <p:nvSpPr>
          <p:cNvPr id="4" name="Slide Number Placeholder 3"/>
          <p:cNvSpPr>
            <a:spLocks noGrp="1"/>
          </p:cNvSpPr>
          <p:nvPr>
            <p:ph type="sldNum" sz="quarter" idx="5"/>
          </p:nvPr>
        </p:nvSpPr>
        <p:spPr/>
        <p:txBody>
          <a:bodyPr/>
          <a:lstStyle/>
          <a:p>
            <a:fld id="{38934EE8-1DD6-4929-B7B8-30F750D483F0}" type="slidenum">
              <a:rPr lang="en-US" smtClean="0"/>
              <a:t>5</a:t>
            </a:fld>
            <a:endParaRPr lang="en-US"/>
          </a:p>
        </p:txBody>
      </p:sp>
    </p:spTree>
    <p:extLst>
      <p:ext uri="{BB962C8B-B14F-4D97-AF65-F5344CB8AC3E}">
        <p14:creationId xmlns:p14="http://schemas.microsoft.com/office/powerpoint/2010/main" val="2087022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Zunächst, es ist Fakt, dass die Anzahl an gemeldeten Neugeborenen und die Anzahl an Störche korrelieren. Wäre die Frage, warum wir diese Studie überhaupt in Auftrag gegeben haben, ob ich in ein solches Gebiet mit Störchen ziehen will, wenn ich Kinderwunsch hätte, was wäre die Antwort?</a:t>
            </a:r>
          </a:p>
          <a:p>
            <a:endParaRPr lang="de-DE" dirty="0"/>
          </a:p>
          <a:p>
            <a:r>
              <a:rPr lang="de-DE" dirty="0"/>
              <a:t>Naja, dass es eben auf die Ursache ankommt. Wenn mehr Störche mehr Kinder bedeuten, dann ja. Wenn mehr Kinder mehr Störche bedeuten, eher nein, es sei denn wir wollen Störche aufziehen. Wenn aber unbekannt ist, welchen Zusammen es gibt, dann müssen wir sagen, „naja hängt davon ab, aber wir wissen nicht von was“ – und in diesem Fall spricht der Empiriker von Tertium </a:t>
            </a:r>
            <a:r>
              <a:rPr lang="de-DE" dirty="0" err="1"/>
              <a:t>Quid</a:t>
            </a:r>
            <a:r>
              <a:rPr lang="de-DE" dirty="0"/>
              <a:t> – eine dritten Unbekannten Variablen, die irgendwie mit den beiden andern in Zusammenhang steht, die vielleicht für die Korrelation verantwortlich sein könnte – Umweltbedingungen, eine ruhige Gegend – etwas, dass wir bei der Beobachtung nicht berücksichtigt haben. Ein Faktor, der nicht kontrolliert wurde.</a:t>
            </a:r>
          </a:p>
          <a:p>
            <a:endParaRPr lang="de-DE" dirty="0"/>
          </a:p>
          <a:p>
            <a:r>
              <a:rPr lang="de-DE" dirty="0"/>
              <a:t>Gut. In der Mensch-Computer-Interaktion beschäftigen wir uns nicht mit Störchen – aber mit denselben Problemen wir andere Empiriker.</a:t>
            </a:r>
          </a:p>
        </p:txBody>
      </p:sp>
      <p:sp>
        <p:nvSpPr>
          <p:cNvPr id="4" name="Slide Number Placeholder 3"/>
          <p:cNvSpPr>
            <a:spLocks noGrp="1"/>
          </p:cNvSpPr>
          <p:nvPr>
            <p:ph type="sldNum" sz="quarter" idx="5"/>
          </p:nvPr>
        </p:nvSpPr>
        <p:spPr/>
        <p:txBody>
          <a:bodyPr/>
          <a:lstStyle/>
          <a:p>
            <a:fld id="{38934EE8-1DD6-4929-B7B8-30F750D483F0}" type="slidenum">
              <a:rPr lang="en-US" smtClean="0"/>
              <a:t>6</a:t>
            </a:fld>
            <a:endParaRPr lang="en-US"/>
          </a:p>
        </p:txBody>
      </p:sp>
    </p:spTree>
    <p:extLst>
      <p:ext uri="{BB962C8B-B14F-4D97-AF65-F5344CB8AC3E}">
        <p14:creationId xmlns:p14="http://schemas.microsoft.com/office/powerpoint/2010/main" val="1233858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Nähern wir uns der Sache mit einem typischen Problem an. Wir bauen ein System, das wir super toll finden. Wir haben ein Jahr an einem neuer Form des Touch-Keyboards gesessen und sind der Meinung es ist richtig gut und einfach zu bedienen. Wir fragen 20 andere – vermutlich Kommilitonen – ob sie es auch einfach finden und die meisten tendieren uns dazu zuzustimmen.</a:t>
            </a:r>
          </a:p>
          <a:p>
            <a:endParaRPr lang="de-DE" dirty="0"/>
          </a:p>
          <a:p>
            <a:r>
              <a:rPr lang="de-DE" dirty="0"/>
              <a:t>Super, wir haben also potentielle Nutzer gefragt und sie finden es einfach zu bedienen. Was ist der Haken bei der Sache? </a:t>
            </a:r>
          </a:p>
          <a:p>
            <a:endParaRPr lang="de-DE" dirty="0"/>
          </a:p>
          <a:p>
            <a:r>
              <a:rPr lang="de-DE" dirty="0"/>
              <a:t>Grundsätzlich ist die Idee Menschen zu fragen, ob sie unsere Tastatur gut finden nicht schlecht und von einem analytischen Ansatz vielleicht aufschlussreich fürs weitere Vorgehen, aber aus empirischer Sicht ist hier nichts Nennenswertes passiert, denn was haben wir gemessen?</a:t>
            </a:r>
          </a:p>
        </p:txBody>
      </p:sp>
      <p:sp>
        <p:nvSpPr>
          <p:cNvPr id="4" name="Slide Number Placeholder 3"/>
          <p:cNvSpPr>
            <a:spLocks noGrp="1"/>
          </p:cNvSpPr>
          <p:nvPr>
            <p:ph type="sldNum" sz="quarter" idx="5"/>
          </p:nvPr>
        </p:nvSpPr>
        <p:spPr/>
        <p:txBody>
          <a:bodyPr/>
          <a:lstStyle/>
          <a:p>
            <a:fld id="{38934EE8-1DD6-4929-B7B8-30F750D483F0}" type="slidenum">
              <a:rPr lang="en-US" smtClean="0"/>
              <a:t>7</a:t>
            </a:fld>
            <a:endParaRPr lang="en-US"/>
          </a:p>
        </p:txBody>
      </p:sp>
    </p:spTree>
    <p:extLst>
      <p:ext uri="{BB962C8B-B14F-4D97-AF65-F5344CB8AC3E}">
        <p14:creationId xmlns:p14="http://schemas.microsoft.com/office/powerpoint/2010/main" val="2636754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Haben wir gemessen, ob die Teilnehmer das System einfach zu benutzen finden?</a:t>
            </a:r>
          </a:p>
          <a:p>
            <a:r>
              <a:rPr lang="de-DE" dirty="0"/>
              <a:t>Wollen Sie mit ihrer Bewertung, dass wir weitermachen sollen oder dass sie unsere Arbeit insgesamt toll finden.</a:t>
            </a:r>
          </a:p>
          <a:p>
            <a:r>
              <a:rPr lang="de-DE" dirty="0"/>
              <a:t>Sind sie überwältigt von der Neuheit des Systems oder weil gestern ihre </a:t>
            </a:r>
            <a:r>
              <a:rPr lang="de-DE" dirty="0" err="1"/>
              <a:t>Fussballmannschaft</a:t>
            </a:r>
            <a:r>
              <a:rPr lang="de-DE" dirty="0"/>
              <a:t> gestern gewonnen hat?</a:t>
            </a:r>
          </a:p>
          <a:p>
            <a:endParaRPr lang="de-DE" dirty="0"/>
          </a:p>
          <a:p>
            <a:r>
              <a:rPr lang="de-DE" dirty="0"/>
              <a:t>Um auf den Punkt zu kommen. Allein eine Beobachtung, selbst wenn sie mehrfach gemacht wurde, hilft uns noch nicht Ursache und Wirkung zu identifizieren und einen Zusammenhang zwischen ihnen herzustellen.</a:t>
            </a:r>
          </a:p>
          <a:p>
            <a:endParaRPr lang="de-DE" dirty="0"/>
          </a:p>
          <a:p>
            <a:r>
              <a:rPr lang="de-DE" dirty="0"/>
              <a:t>Sprich, ob Menschen etwas gut oder einfach zu bedienen finden, </a:t>
            </a:r>
            <a:r>
              <a:rPr lang="de-DE" dirty="0" err="1"/>
              <a:t>heisst</a:t>
            </a:r>
            <a:r>
              <a:rPr lang="de-DE" dirty="0"/>
              <a:t> nicht, dass unsere neue Tastatur dafür verantwortlich ist.</a:t>
            </a:r>
          </a:p>
          <a:p>
            <a:r>
              <a:rPr lang="de-DE" dirty="0"/>
              <a:t>Aber wie geht das und die Antwort ist einfach und erschreckend zu gleich… es geht nur</a:t>
            </a:r>
          </a:p>
        </p:txBody>
      </p:sp>
      <p:sp>
        <p:nvSpPr>
          <p:cNvPr id="4" name="Slide Number Placeholder 3"/>
          <p:cNvSpPr>
            <a:spLocks noGrp="1"/>
          </p:cNvSpPr>
          <p:nvPr>
            <p:ph type="sldNum" sz="quarter" idx="5"/>
          </p:nvPr>
        </p:nvSpPr>
        <p:spPr/>
        <p:txBody>
          <a:bodyPr/>
          <a:lstStyle/>
          <a:p>
            <a:fld id="{38934EE8-1DD6-4929-B7B8-30F750D483F0}" type="slidenum">
              <a:rPr lang="en-US" smtClean="0"/>
              <a:t>8</a:t>
            </a:fld>
            <a:endParaRPr lang="en-US"/>
          </a:p>
        </p:txBody>
      </p:sp>
    </p:spTree>
    <p:extLst>
      <p:ext uri="{BB962C8B-B14F-4D97-AF65-F5344CB8AC3E}">
        <p14:creationId xmlns:p14="http://schemas.microsoft.com/office/powerpoint/2010/main" val="19171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 in einem kontrollierten Experiment. Nur in kontrollierten Experimenten, also mit einer bestimmten Art von Versuchsdesign, indem wir die Rahmenbedingungen genau kennen, dokumentieren und rekonstruieren können, sind der Zusammenhang von Ursache und Wirkung zu verstehen.</a:t>
            </a:r>
          </a:p>
          <a:p>
            <a:endParaRPr lang="de-DE" dirty="0"/>
          </a:p>
          <a:p>
            <a:r>
              <a:rPr lang="de-DE" dirty="0"/>
              <a:t>Was bedeutet das für so komplexe Systeme, wie wir sie in der Mensch-Computer-Interaktion entwickeln in Verbindung mit menschlichen Nutzer, die wir als Probanden eingeladen haben? Alles, was relevant fürs Experiment ist, wird festgehalten, sodass bei gleichen Rahmenbedingungen die Wiederholung des Experiments zum selben Ergebnis führt. Was genau während dem Experiment passiert – wie unser System arbeitet, wie jede Zelle im menschlichen Körper tickt – von all dem abstrahieren wir und schauen uns nur an, was passiert während unserem Experiment, wenn wir etwas verändern. Und die Sichtbarkeit der Veränderung – also das, was passiert, wenn wir irgendwas manipulieren  – bezeichnen wir als Effekt. Der Effekt ist die sichtbare Folge der Ursache, die wir während dem Experiment, als einziges eingeführt haben. </a:t>
            </a:r>
          </a:p>
          <a:p>
            <a:endParaRPr lang="de-DE" dirty="0"/>
          </a:p>
          <a:p>
            <a:r>
              <a:rPr lang="de-DE" dirty="0"/>
              <a:t>In der Medizin ist die Ursache für die Heilung ein Medikament, in der experimentellen Physik kann für eine Kernspaltung ein anderes  Teilchen die Ursache sein, und in der Mensch-Computer-Interaktion wollen wir, dass unsere Tastatur, unser System, einen wohl positiven Effekt auf die Tippgeschwindigkeit, die Nutzererfahrung oder die Glückseligkeit der Menschen hat.</a:t>
            </a:r>
          </a:p>
          <a:p>
            <a:endParaRPr lang="de-DE" dirty="0"/>
          </a:p>
          <a:p>
            <a:r>
              <a:rPr lang="de-DE" dirty="0"/>
              <a:t>Ok, das ist gut, mit kontrollierten Experimenten sind wir in der Lage Ursache und Wirkung voneinander zu trennen – aber was ist wenn wir möglicherweise zwei Faktoren und/oder zwei Effekte beobachten wollen – ist es möglich, sowas in kontrollierten Experimenten noch durchzuführen. Was meinen Sie?</a:t>
            </a:r>
          </a:p>
          <a:p>
            <a:endParaRPr lang="de-DE" dirty="0"/>
          </a:p>
          <a:p>
            <a:endParaRPr lang="de-DE" dirty="0"/>
          </a:p>
          <a:p>
            <a:endParaRPr lang="de-DE" dirty="0"/>
          </a:p>
        </p:txBody>
      </p:sp>
      <p:sp>
        <p:nvSpPr>
          <p:cNvPr id="4" name="Slide Number Placeholder 3"/>
          <p:cNvSpPr>
            <a:spLocks noGrp="1"/>
          </p:cNvSpPr>
          <p:nvPr>
            <p:ph type="sldNum" sz="quarter" idx="5"/>
          </p:nvPr>
        </p:nvSpPr>
        <p:spPr/>
        <p:txBody>
          <a:bodyPr/>
          <a:lstStyle/>
          <a:p>
            <a:fld id="{38934EE8-1DD6-4929-B7B8-30F750D483F0}" type="slidenum">
              <a:rPr lang="en-US" smtClean="0"/>
              <a:t>9</a:t>
            </a:fld>
            <a:endParaRPr lang="en-US"/>
          </a:p>
        </p:txBody>
      </p:sp>
    </p:spTree>
    <p:extLst>
      <p:ext uri="{BB962C8B-B14F-4D97-AF65-F5344CB8AC3E}">
        <p14:creationId xmlns:p14="http://schemas.microsoft.com/office/powerpoint/2010/main" val="3190636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154BEC2-D09B-4CD1-9EA2-89FC05B25BF2}"/>
              </a:ext>
            </a:extLst>
          </p:cNvPr>
          <p:cNvSpPr>
            <a:spLocks noGrp="1"/>
          </p:cNvSpPr>
          <p:nvPr>
            <p:ph type="pic" sz="quarter" idx="13"/>
          </p:nvPr>
        </p:nvSpPr>
        <p:spPr>
          <a:xfrm>
            <a:off x="0" y="1089025"/>
            <a:ext cx="12192000" cy="2879725"/>
          </a:xfrm>
          <a:prstGeom prst="rect">
            <a:avLst/>
          </a:prstGeom>
        </p:spPr>
        <p:txBody>
          <a:bodyPr/>
          <a:lstStyle>
            <a:lvl1pPr marL="0">
              <a:defRPr/>
            </a:lvl1pPr>
          </a:lstStyle>
          <a:p>
            <a:endParaRPr lang="en-US" dirty="0"/>
          </a:p>
        </p:txBody>
      </p:sp>
      <p:sp>
        <p:nvSpPr>
          <p:cNvPr id="2" name="Title 1">
            <a:extLst>
              <a:ext uri="{FF2B5EF4-FFF2-40B4-BE49-F238E27FC236}">
                <a16:creationId xmlns:a16="http://schemas.microsoft.com/office/drawing/2014/main" id="{5F4A09D3-9A56-4D70-AB01-BC424B382397}"/>
              </a:ext>
            </a:extLst>
          </p:cNvPr>
          <p:cNvSpPr>
            <a:spLocks noGrp="1"/>
          </p:cNvSpPr>
          <p:nvPr>
            <p:ph type="ctrTitle"/>
          </p:nvPr>
        </p:nvSpPr>
        <p:spPr>
          <a:xfrm>
            <a:off x="695327" y="3968749"/>
            <a:ext cx="7956548" cy="1198412"/>
          </a:xfrm>
          <a:prstGeom prst="rect">
            <a:avLst/>
          </a:prstGeom>
        </p:spPr>
        <p:txBody>
          <a:bodyPr anchor="b">
            <a:normAutofit/>
          </a:bodyPr>
          <a:lstStyle>
            <a:lvl1pPr algn="l">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B17D1ED-732F-4E2D-9A7F-62AAA6BF4E8C}"/>
              </a:ext>
            </a:extLst>
          </p:cNvPr>
          <p:cNvSpPr>
            <a:spLocks noGrp="1"/>
          </p:cNvSpPr>
          <p:nvPr>
            <p:ph type="subTitle" idx="1"/>
          </p:nvPr>
        </p:nvSpPr>
        <p:spPr>
          <a:xfrm>
            <a:off x="695325" y="5202085"/>
            <a:ext cx="11496675" cy="927253"/>
          </a:xfrm>
          <a:prstGeom prst="rect">
            <a:avLst/>
          </a:prstGeom>
        </p:spPr>
        <p:txBody>
          <a:bodyPr lIns="0" tIns="0" rIns="0" bIns="0">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A04D85-A798-4EE8-983B-ABFCB9D55E4A}"/>
              </a:ext>
            </a:extLst>
          </p:cNvPr>
          <p:cNvSpPr/>
          <p:nvPr userDrawn="1"/>
        </p:nvSpPr>
        <p:spPr>
          <a:xfrm>
            <a:off x="0" y="3968750"/>
            <a:ext cx="12192000" cy="13802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4">
            <a:extLst>
              <a:ext uri="{FF2B5EF4-FFF2-40B4-BE49-F238E27FC236}">
                <a16:creationId xmlns:a16="http://schemas.microsoft.com/office/drawing/2014/main" id="{1FF7F2E1-BDFC-4820-BDEF-EFCE2E04CADC}"/>
              </a:ext>
            </a:extLst>
          </p:cNvPr>
          <p:cNvSpPr>
            <a:spLocks noGrp="1"/>
          </p:cNvSpPr>
          <p:nvPr>
            <p:ph type="pic" sz="quarter" idx="15"/>
          </p:nvPr>
        </p:nvSpPr>
        <p:spPr>
          <a:xfrm>
            <a:off x="6213687" y="371953"/>
            <a:ext cx="2534303" cy="502699"/>
          </a:xfrm>
          <a:prstGeom prst="rect">
            <a:avLst/>
          </a:prstGeom>
        </p:spPr>
        <p:txBody>
          <a:bodyPr/>
          <a:lstStyle/>
          <a:p>
            <a:endParaRPr lang="en-US" dirty="0"/>
          </a:p>
        </p:txBody>
      </p:sp>
      <p:sp>
        <p:nvSpPr>
          <p:cNvPr id="27" name="Picture Placeholder 24">
            <a:extLst>
              <a:ext uri="{FF2B5EF4-FFF2-40B4-BE49-F238E27FC236}">
                <a16:creationId xmlns:a16="http://schemas.microsoft.com/office/drawing/2014/main" id="{957E0D45-AD1A-4F04-B48D-D5ED9B2EC5EA}"/>
              </a:ext>
            </a:extLst>
          </p:cNvPr>
          <p:cNvSpPr>
            <a:spLocks noGrp="1"/>
          </p:cNvSpPr>
          <p:nvPr>
            <p:ph type="pic" sz="quarter" idx="16"/>
          </p:nvPr>
        </p:nvSpPr>
        <p:spPr>
          <a:xfrm>
            <a:off x="695325" y="371953"/>
            <a:ext cx="2749020" cy="502699"/>
          </a:xfrm>
          <a:prstGeom prst="rect">
            <a:avLst/>
          </a:prstGeom>
        </p:spPr>
        <p:txBody>
          <a:bodyPr/>
          <a:lstStyle/>
          <a:p>
            <a:endParaRPr lang="en-US" dirty="0"/>
          </a:p>
        </p:txBody>
      </p:sp>
      <p:sp>
        <p:nvSpPr>
          <p:cNvPr id="19" name="Picture Placeholder 24">
            <a:extLst>
              <a:ext uri="{FF2B5EF4-FFF2-40B4-BE49-F238E27FC236}">
                <a16:creationId xmlns:a16="http://schemas.microsoft.com/office/drawing/2014/main" id="{EA9F3FA5-4FE9-4C17-AD95-3D4AB5051265}"/>
              </a:ext>
            </a:extLst>
          </p:cNvPr>
          <p:cNvSpPr>
            <a:spLocks noGrp="1"/>
          </p:cNvSpPr>
          <p:nvPr>
            <p:ph type="pic" sz="quarter" idx="17"/>
          </p:nvPr>
        </p:nvSpPr>
        <p:spPr>
          <a:xfrm>
            <a:off x="3454506" y="371953"/>
            <a:ext cx="2749020" cy="502699"/>
          </a:xfrm>
          <a:prstGeom prst="rect">
            <a:avLst/>
          </a:prstGeom>
        </p:spPr>
        <p:txBody>
          <a:bodyPr/>
          <a:lstStyle/>
          <a:p>
            <a:endParaRPr lang="en-US" dirty="0"/>
          </a:p>
        </p:txBody>
      </p:sp>
      <p:sp>
        <p:nvSpPr>
          <p:cNvPr id="35" name="Textplatzhalter 33">
            <a:extLst>
              <a:ext uri="{FF2B5EF4-FFF2-40B4-BE49-F238E27FC236}">
                <a16:creationId xmlns:a16="http://schemas.microsoft.com/office/drawing/2014/main" id="{56E6E3EB-54DB-4637-AC45-F5DBF43AA3C2}"/>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6" name="Picture Placeholder 24">
            <a:extLst>
              <a:ext uri="{FF2B5EF4-FFF2-40B4-BE49-F238E27FC236}">
                <a16:creationId xmlns:a16="http://schemas.microsoft.com/office/drawing/2014/main" id="{AC0CF571-5E53-43BD-818C-433ACA21680A}"/>
              </a:ext>
            </a:extLst>
          </p:cNvPr>
          <p:cNvSpPr>
            <a:spLocks noGrp="1"/>
          </p:cNvSpPr>
          <p:nvPr>
            <p:ph type="pic" sz="quarter" idx="25"/>
          </p:nvPr>
        </p:nvSpPr>
        <p:spPr>
          <a:xfrm>
            <a:off x="8747657" y="371952"/>
            <a:ext cx="2534303" cy="502699"/>
          </a:xfrm>
          <a:prstGeom prst="rect">
            <a:avLst/>
          </a:prstGeom>
        </p:spPr>
        <p:txBody>
          <a:bodyPr/>
          <a:lstStyle/>
          <a:p>
            <a:endParaRPr lang="en-US" dirty="0"/>
          </a:p>
        </p:txBody>
      </p:sp>
      <p:sp>
        <p:nvSpPr>
          <p:cNvPr id="13" name="Datumsplatzhalter 12">
            <a:extLst>
              <a:ext uri="{FF2B5EF4-FFF2-40B4-BE49-F238E27FC236}">
                <a16:creationId xmlns:a16="http://schemas.microsoft.com/office/drawing/2014/main" id="{5EA87B94-F2A0-427E-B660-8569B5EA0977}"/>
              </a:ext>
            </a:extLst>
          </p:cNvPr>
          <p:cNvSpPr>
            <a:spLocks noGrp="1"/>
          </p:cNvSpPr>
          <p:nvPr>
            <p:ph type="dt" sz="half" idx="26"/>
          </p:nvPr>
        </p:nvSpPr>
        <p:spPr/>
        <p:txBody>
          <a:bodyPr/>
          <a:lstStyle/>
          <a:p>
            <a:fld id="{A7FD4101-24B4-40F9-A10C-172E9486C766}" type="datetime1">
              <a:rPr lang="en-US" smtClean="0"/>
              <a:t>6/8/2020</a:t>
            </a:fld>
            <a:endParaRPr lang="de-DE" dirty="0"/>
          </a:p>
        </p:txBody>
      </p:sp>
      <p:sp>
        <p:nvSpPr>
          <p:cNvPr id="14" name="Fußzeilenplatzhalter 13">
            <a:extLst>
              <a:ext uri="{FF2B5EF4-FFF2-40B4-BE49-F238E27FC236}">
                <a16:creationId xmlns:a16="http://schemas.microsoft.com/office/drawing/2014/main" id="{407E4E8E-7AEA-4798-B41B-E44C9A4442FB}"/>
              </a:ext>
            </a:extLst>
          </p:cNvPr>
          <p:cNvSpPr>
            <a:spLocks noGrp="1"/>
          </p:cNvSpPr>
          <p:nvPr>
            <p:ph type="ftr" sz="quarter" idx="27"/>
          </p:nvPr>
        </p:nvSpPr>
        <p:spPr/>
        <p:txBody>
          <a:bodyPr/>
          <a:lstStyle/>
          <a:p>
            <a:r>
              <a:rPr lang="de-DE"/>
              <a:t>Valentin Schwind</a:t>
            </a:r>
            <a:endParaRPr lang="de-DE" dirty="0"/>
          </a:p>
        </p:txBody>
      </p:sp>
      <p:sp>
        <p:nvSpPr>
          <p:cNvPr id="15" name="Foliennummernplatzhalter 14">
            <a:extLst>
              <a:ext uri="{FF2B5EF4-FFF2-40B4-BE49-F238E27FC236}">
                <a16:creationId xmlns:a16="http://schemas.microsoft.com/office/drawing/2014/main" id="{1BF9F099-A708-492B-9666-B1030F072A27}"/>
              </a:ext>
            </a:extLst>
          </p:cNvPr>
          <p:cNvSpPr>
            <a:spLocks noGrp="1"/>
          </p:cNvSpPr>
          <p:nvPr>
            <p:ph type="sldNum" sz="quarter" idx="28"/>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2176122049"/>
      </p:ext>
    </p:extLst>
  </p:cSld>
  <p:clrMapOvr>
    <a:masterClrMapping/>
  </p:clrMapOvr>
  <p:extLst>
    <p:ext uri="{DCECCB84-F9BA-43D5-87BE-67443E8EF086}">
      <p15:sldGuideLst xmlns:p15="http://schemas.microsoft.com/office/powerpoint/2012/main">
        <p15:guide id="1" pos="438" userDrawn="1">
          <p15:clr>
            <a:srgbClr val="FBAE40"/>
          </p15:clr>
        </p15:guide>
        <p15:guide id="2" pos="3840" userDrawn="1">
          <p15:clr>
            <a:srgbClr val="FBAE40"/>
          </p15:clr>
        </p15:guide>
        <p15:guide id="3" orient="horz" pos="392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BB15FE-2D2F-4B97-B98A-CD16A1CC59A0}"/>
              </a:ext>
            </a:extLst>
          </p:cNvPr>
          <p:cNvSpPr>
            <a:spLocks noGrp="1"/>
          </p:cNvSpPr>
          <p:nvPr>
            <p:ph type="pic" idx="1"/>
          </p:nvPr>
        </p:nvSpPr>
        <p:spPr>
          <a:xfrm>
            <a:off x="0" y="1923364"/>
            <a:ext cx="12192000" cy="430979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Rectangle 14">
            <a:extLst>
              <a:ext uri="{FF2B5EF4-FFF2-40B4-BE49-F238E27FC236}">
                <a16:creationId xmlns:a16="http://schemas.microsoft.com/office/drawing/2014/main" id="{932AD0B1-3165-4B2D-B899-6312064BE865}"/>
              </a:ext>
            </a:extLst>
          </p:cNvPr>
          <p:cNvSpPr/>
          <p:nvPr userDrawn="1"/>
        </p:nvSpPr>
        <p:spPr>
          <a:xfrm>
            <a:off x="0" y="1808163"/>
            <a:ext cx="12193200" cy="115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6">
            <a:extLst>
              <a:ext uri="{FF2B5EF4-FFF2-40B4-BE49-F238E27FC236}">
                <a16:creationId xmlns:a16="http://schemas.microsoft.com/office/drawing/2014/main" id="{C3CB6C37-C5A3-4C73-9F3D-27E4BE6AAA49}"/>
              </a:ext>
            </a:extLst>
          </p:cNvPr>
          <p:cNvSpPr>
            <a:spLocks noGrp="1"/>
          </p:cNvSpPr>
          <p:nvPr>
            <p:ph type="title"/>
          </p:nvPr>
        </p:nvSpPr>
        <p:spPr>
          <a:xfrm>
            <a:off x="695325" y="365126"/>
            <a:ext cx="10801349" cy="723900"/>
          </a:xfrm>
        </p:spPr>
        <p:txBody>
          <a:bodyPr/>
          <a:lstStyle/>
          <a:p>
            <a:r>
              <a:rPr lang="en-US" dirty="0"/>
              <a:t>Click to edit Master title style</a:t>
            </a:r>
          </a:p>
        </p:txBody>
      </p:sp>
      <p:sp>
        <p:nvSpPr>
          <p:cNvPr id="20" name="Text Placeholder 8">
            <a:extLst>
              <a:ext uri="{FF2B5EF4-FFF2-40B4-BE49-F238E27FC236}">
                <a16:creationId xmlns:a16="http://schemas.microsoft.com/office/drawing/2014/main" id="{7AD510D0-BC02-41A3-BF1B-4BEBF1628E88}"/>
              </a:ext>
            </a:extLst>
          </p:cNvPr>
          <p:cNvSpPr>
            <a:spLocks noGrp="1"/>
          </p:cNvSpPr>
          <p:nvPr>
            <p:ph type="body" sz="quarter" idx="15" hasCustomPrompt="1"/>
          </p:nvPr>
        </p:nvSpPr>
        <p:spPr>
          <a:xfrm>
            <a:off x="695325" y="1089025"/>
            <a:ext cx="10801350" cy="503239"/>
          </a:xfrm>
          <a:prstGeom prst="rect">
            <a:avLst/>
          </a:prstGeom>
        </p:spPr>
        <p:txBody>
          <a:bodyPr lIns="0" tIns="36000" rIns="0" bIns="0">
            <a:noAutofit/>
          </a:bodyPr>
          <a:lstStyle>
            <a:lvl1pPr marL="0" indent="0">
              <a:buNone/>
              <a:defRPr sz="2000" b="1" i="0">
                <a:solidFill>
                  <a:srgbClr val="00B0F0"/>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2" name="Datumsplatzhalter 1">
            <a:extLst>
              <a:ext uri="{FF2B5EF4-FFF2-40B4-BE49-F238E27FC236}">
                <a16:creationId xmlns:a16="http://schemas.microsoft.com/office/drawing/2014/main" id="{1ED2465A-354B-498C-8F0D-B6E8CD914088}"/>
              </a:ext>
            </a:extLst>
          </p:cNvPr>
          <p:cNvSpPr>
            <a:spLocks noGrp="1"/>
          </p:cNvSpPr>
          <p:nvPr>
            <p:ph type="dt" sz="half" idx="16"/>
          </p:nvPr>
        </p:nvSpPr>
        <p:spPr/>
        <p:txBody>
          <a:bodyPr/>
          <a:lstStyle/>
          <a:p>
            <a:fld id="{DDD301C6-5ED6-436C-8210-2FAD2059E7A6}" type="datetime1">
              <a:rPr lang="en-US" smtClean="0"/>
              <a:t>6/8/2020</a:t>
            </a:fld>
            <a:endParaRPr lang="de-DE"/>
          </a:p>
        </p:txBody>
      </p:sp>
      <p:sp>
        <p:nvSpPr>
          <p:cNvPr id="4" name="Fußzeilenplatzhalter 3">
            <a:extLst>
              <a:ext uri="{FF2B5EF4-FFF2-40B4-BE49-F238E27FC236}">
                <a16:creationId xmlns:a16="http://schemas.microsoft.com/office/drawing/2014/main" id="{D9BE2AFC-6727-4FDE-8F51-E24807504BD0}"/>
              </a:ext>
            </a:extLst>
          </p:cNvPr>
          <p:cNvSpPr>
            <a:spLocks noGrp="1"/>
          </p:cNvSpPr>
          <p:nvPr>
            <p:ph type="ftr" sz="quarter" idx="17"/>
          </p:nvPr>
        </p:nvSpPr>
        <p:spPr/>
        <p:txBody>
          <a:bodyPr/>
          <a:lstStyle/>
          <a:p>
            <a:r>
              <a:rPr lang="de-DE"/>
              <a:t>Valentin Schwind</a:t>
            </a:r>
            <a:endParaRPr lang="de-DE" dirty="0"/>
          </a:p>
        </p:txBody>
      </p:sp>
      <p:sp>
        <p:nvSpPr>
          <p:cNvPr id="5" name="Foliennummernplatzhalter 4">
            <a:extLst>
              <a:ext uri="{FF2B5EF4-FFF2-40B4-BE49-F238E27FC236}">
                <a16:creationId xmlns:a16="http://schemas.microsoft.com/office/drawing/2014/main" id="{4CF3DD65-D4B6-4CBA-8F49-7C802136F513}"/>
              </a:ext>
            </a:extLst>
          </p:cNvPr>
          <p:cNvSpPr>
            <a:spLocks noGrp="1"/>
          </p:cNvSpPr>
          <p:nvPr>
            <p:ph type="sldNum" sz="quarter" idx="18"/>
          </p:nvPr>
        </p:nvSpPr>
        <p:spPr/>
        <p:txBody>
          <a:bodyPr/>
          <a:lstStyle/>
          <a:p>
            <a:fld id="{C564DEAC-083F-4EA1-9D67-84BB3A537A3E}" type="slidenum">
              <a:rPr lang="de-DE" smtClean="0"/>
              <a:pPr/>
              <a:t>‹#›</a:t>
            </a:fld>
            <a:endParaRPr lang="de-DE"/>
          </a:p>
        </p:txBody>
      </p:sp>
      <p:sp>
        <p:nvSpPr>
          <p:cNvPr id="16" name="Textplatzhalter 33">
            <a:extLst>
              <a:ext uri="{FF2B5EF4-FFF2-40B4-BE49-F238E27FC236}">
                <a16:creationId xmlns:a16="http://schemas.microsoft.com/office/drawing/2014/main" id="{F4F6A13F-5E57-4B54-BFA6-0A43527F2004}"/>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618211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BB15FE-2D2F-4B97-B98A-CD16A1CC59A0}"/>
              </a:ext>
            </a:extLst>
          </p:cNvPr>
          <p:cNvSpPr>
            <a:spLocks noGrp="1"/>
          </p:cNvSpPr>
          <p:nvPr>
            <p:ph type="pic" idx="1"/>
          </p:nvPr>
        </p:nvSpPr>
        <p:spPr>
          <a:xfrm>
            <a:off x="0" y="1923364"/>
            <a:ext cx="8651875" cy="431039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Rectangle 14">
            <a:extLst>
              <a:ext uri="{FF2B5EF4-FFF2-40B4-BE49-F238E27FC236}">
                <a16:creationId xmlns:a16="http://schemas.microsoft.com/office/drawing/2014/main" id="{932AD0B1-3165-4B2D-B899-6312064BE865}"/>
              </a:ext>
            </a:extLst>
          </p:cNvPr>
          <p:cNvSpPr/>
          <p:nvPr userDrawn="1"/>
        </p:nvSpPr>
        <p:spPr>
          <a:xfrm>
            <a:off x="0" y="1800770"/>
            <a:ext cx="8651875" cy="1190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6">
            <a:extLst>
              <a:ext uri="{FF2B5EF4-FFF2-40B4-BE49-F238E27FC236}">
                <a16:creationId xmlns:a16="http://schemas.microsoft.com/office/drawing/2014/main" id="{C3CB6C37-C5A3-4C73-9F3D-27E4BE6AAA49}"/>
              </a:ext>
            </a:extLst>
          </p:cNvPr>
          <p:cNvSpPr>
            <a:spLocks noGrp="1"/>
          </p:cNvSpPr>
          <p:nvPr>
            <p:ph type="title"/>
          </p:nvPr>
        </p:nvSpPr>
        <p:spPr>
          <a:xfrm>
            <a:off x="695325" y="365126"/>
            <a:ext cx="10801349" cy="723900"/>
          </a:xfrm>
        </p:spPr>
        <p:txBody>
          <a:bodyPr/>
          <a:lstStyle/>
          <a:p>
            <a:r>
              <a:rPr lang="en-US" dirty="0"/>
              <a:t>Click to edit Master title style</a:t>
            </a:r>
          </a:p>
        </p:txBody>
      </p:sp>
      <p:sp>
        <p:nvSpPr>
          <p:cNvPr id="20" name="Text Placeholder 8">
            <a:extLst>
              <a:ext uri="{FF2B5EF4-FFF2-40B4-BE49-F238E27FC236}">
                <a16:creationId xmlns:a16="http://schemas.microsoft.com/office/drawing/2014/main" id="{7AD510D0-BC02-41A3-BF1B-4BEBF1628E88}"/>
              </a:ext>
            </a:extLst>
          </p:cNvPr>
          <p:cNvSpPr>
            <a:spLocks noGrp="1"/>
          </p:cNvSpPr>
          <p:nvPr>
            <p:ph type="body" sz="quarter" idx="15" hasCustomPrompt="1"/>
          </p:nvPr>
        </p:nvSpPr>
        <p:spPr>
          <a:xfrm>
            <a:off x="695327" y="1089025"/>
            <a:ext cx="10801348" cy="503239"/>
          </a:xfrm>
          <a:prstGeom prst="rect">
            <a:avLst/>
          </a:prstGeom>
        </p:spPr>
        <p:txBody>
          <a:bodyPr lIns="0" tIns="36000" rIns="0" bIns="0">
            <a:noAutofit/>
          </a:bodyPr>
          <a:lstStyle>
            <a:lvl1pPr marL="0" indent="0">
              <a:buNone/>
              <a:defRPr sz="2000" b="1" i="0">
                <a:solidFill>
                  <a:srgbClr val="00B0F0"/>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2" name="Datumsplatzhalter 1">
            <a:extLst>
              <a:ext uri="{FF2B5EF4-FFF2-40B4-BE49-F238E27FC236}">
                <a16:creationId xmlns:a16="http://schemas.microsoft.com/office/drawing/2014/main" id="{ED61675F-BC6F-4A23-9EB1-CE0952DF319B}"/>
              </a:ext>
            </a:extLst>
          </p:cNvPr>
          <p:cNvSpPr>
            <a:spLocks noGrp="1"/>
          </p:cNvSpPr>
          <p:nvPr>
            <p:ph type="dt" sz="half" idx="16"/>
          </p:nvPr>
        </p:nvSpPr>
        <p:spPr/>
        <p:txBody>
          <a:bodyPr/>
          <a:lstStyle/>
          <a:p>
            <a:fld id="{1D6F95B6-82D4-4571-859F-D704754C3A92}" type="datetime1">
              <a:rPr lang="en-US" smtClean="0"/>
              <a:t>6/8/2020</a:t>
            </a:fld>
            <a:endParaRPr lang="de-DE"/>
          </a:p>
        </p:txBody>
      </p:sp>
      <p:sp>
        <p:nvSpPr>
          <p:cNvPr id="4" name="Fußzeilenplatzhalter 3">
            <a:extLst>
              <a:ext uri="{FF2B5EF4-FFF2-40B4-BE49-F238E27FC236}">
                <a16:creationId xmlns:a16="http://schemas.microsoft.com/office/drawing/2014/main" id="{D4E47C82-39CB-49C1-943D-69194A0B1C60}"/>
              </a:ext>
            </a:extLst>
          </p:cNvPr>
          <p:cNvSpPr>
            <a:spLocks noGrp="1"/>
          </p:cNvSpPr>
          <p:nvPr>
            <p:ph type="ftr" sz="quarter" idx="17"/>
          </p:nvPr>
        </p:nvSpPr>
        <p:spPr/>
        <p:txBody>
          <a:bodyPr/>
          <a:lstStyle/>
          <a:p>
            <a:r>
              <a:rPr lang="de-DE"/>
              <a:t>Valentin Schwind</a:t>
            </a:r>
            <a:endParaRPr lang="de-DE" dirty="0"/>
          </a:p>
        </p:txBody>
      </p:sp>
      <p:sp>
        <p:nvSpPr>
          <p:cNvPr id="5" name="Foliennummernplatzhalter 4">
            <a:extLst>
              <a:ext uri="{FF2B5EF4-FFF2-40B4-BE49-F238E27FC236}">
                <a16:creationId xmlns:a16="http://schemas.microsoft.com/office/drawing/2014/main" id="{015E7D11-AB38-4770-AB91-61CB403CD9D5}"/>
              </a:ext>
            </a:extLst>
          </p:cNvPr>
          <p:cNvSpPr>
            <a:spLocks noGrp="1"/>
          </p:cNvSpPr>
          <p:nvPr>
            <p:ph type="sldNum" sz="quarter" idx="18"/>
          </p:nvPr>
        </p:nvSpPr>
        <p:spPr/>
        <p:txBody>
          <a:bodyPr/>
          <a:lstStyle/>
          <a:p>
            <a:fld id="{C564DEAC-083F-4EA1-9D67-84BB3A537A3E}" type="slidenum">
              <a:rPr lang="de-DE" smtClean="0"/>
              <a:pPr/>
              <a:t>‹#›</a:t>
            </a:fld>
            <a:endParaRPr lang="de-DE"/>
          </a:p>
        </p:txBody>
      </p:sp>
      <p:sp>
        <p:nvSpPr>
          <p:cNvPr id="16" name="Textplatzhalter 33">
            <a:extLst>
              <a:ext uri="{FF2B5EF4-FFF2-40B4-BE49-F238E27FC236}">
                <a16:creationId xmlns:a16="http://schemas.microsoft.com/office/drawing/2014/main" id="{F4C1A4AD-9D03-4E85-B564-9656BE5E6AE6}"/>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3360781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FEB98-94C9-482E-B2D1-1E5EBBCAB07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71EF9CA-16DE-40AA-BC35-DDCB0EDB40DF}"/>
              </a:ext>
            </a:extLst>
          </p:cNvPr>
          <p:cNvSpPr>
            <a:spLocks noGrp="1"/>
          </p:cNvSpPr>
          <p:nvPr>
            <p:ph type="dt" sz="half" idx="10"/>
          </p:nvPr>
        </p:nvSpPr>
        <p:spPr/>
        <p:txBody>
          <a:bodyPr/>
          <a:lstStyle/>
          <a:p>
            <a:fld id="{6797CE2B-3CA9-4ECB-B7E2-2FBCBA832AFD}" type="datetime1">
              <a:rPr lang="en-US" smtClean="0"/>
              <a:t>6/8/2020</a:t>
            </a:fld>
            <a:endParaRPr lang="de-DE" dirty="0"/>
          </a:p>
        </p:txBody>
      </p:sp>
      <p:sp>
        <p:nvSpPr>
          <p:cNvPr id="4" name="Fußzeilenplatzhalter 3">
            <a:extLst>
              <a:ext uri="{FF2B5EF4-FFF2-40B4-BE49-F238E27FC236}">
                <a16:creationId xmlns:a16="http://schemas.microsoft.com/office/drawing/2014/main" id="{2005D478-1E0C-4E3C-B26E-DCA0722FAFFC}"/>
              </a:ext>
            </a:extLst>
          </p:cNvPr>
          <p:cNvSpPr>
            <a:spLocks noGrp="1"/>
          </p:cNvSpPr>
          <p:nvPr>
            <p:ph type="ftr" sz="quarter" idx="11"/>
          </p:nvPr>
        </p:nvSpPr>
        <p:spPr/>
        <p:txBody>
          <a:bodyPr/>
          <a:lstStyle/>
          <a:p>
            <a:r>
              <a:rPr lang="de-DE"/>
              <a:t>Valentin Schwind</a:t>
            </a:r>
            <a:endParaRPr lang="de-DE" dirty="0"/>
          </a:p>
        </p:txBody>
      </p:sp>
      <p:sp>
        <p:nvSpPr>
          <p:cNvPr id="5" name="Foliennummernplatzhalter 4">
            <a:extLst>
              <a:ext uri="{FF2B5EF4-FFF2-40B4-BE49-F238E27FC236}">
                <a16:creationId xmlns:a16="http://schemas.microsoft.com/office/drawing/2014/main" id="{9AC453C7-A396-4A2D-A2E5-8E461029793D}"/>
              </a:ext>
            </a:extLst>
          </p:cNvPr>
          <p:cNvSpPr>
            <a:spLocks noGrp="1"/>
          </p:cNvSpPr>
          <p:nvPr>
            <p:ph type="sldNum" sz="quarter" idx="12"/>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3001902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6384" y="365127"/>
            <a:ext cx="10801349" cy="723898"/>
          </a:xfrm>
        </p:spPr>
        <p:txBody>
          <a:bodyPr/>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696384" y="1268413"/>
            <a:ext cx="7955491" cy="4968875"/>
          </a:xfrm>
          <a:prstGeom prst="rect">
            <a:avLst/>
          </a:prstGeom>
        </p:spPr>
        <p:txBody>
          <a:bodyPr/>
          <a:lstStyle>
            <a:lvl1pPr defTabSz="227013">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platzhalter 33">
            <a:extLst>
              <a:ext uri="{FF2B5EF4-FFF2-40B4-BE49-F238E27FC236}">
                <a16:creationId xmlns:a16="http://schemas.microsoft.com/office/drawing/2014/main" id="{B805FCA1-6721-4848-BDAE-F9A120EE0584}"/>
              </a:ext>
            </a:extLst>
          </p:cNvPr>
          <p:cNvSpPr>
            <a:spLocks noGrp="1"/>
          </p:cNvSpPr>
          <p:nvPr>
            <p:ph type="body" sz="quarter" idx="21"/>
          </p:nvPr>
        </p:nvSpPr>
        <p:spPr>
          <a:xfrm>
            <a:off x="696385" y="6356350"/>
            <a:ext cx="5609166"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4" name="Datumsplatzhalter 3">
            <a:extLst>
              <a:ext uri="{FF2B5EF4-FFF2-40B4-BE49-F238E27FC236}">
                <a16:creationId xmlns:a16="http://schemas.microsoft.com/office/drawing/2014/main" id="{502C7EB8-0EDB-4865-A17D-01FFA13A6EFE}"/>
              </a:ext>
            </a:extLst>
          </p:cNvPr>
          <p:cNvSpPr>
            <a:spLocks noGrp="1"/>
          </p:cNvSpPr>
          <p:nvPr>
            <p:ph type="dt" sz="half" idx="22"/>
          </p:nvPr>
        </p:nvSpPr>
        <p:spPr/>
        <p:txBody>
          <a:bodyPr/>
          <a:lstStyle/>
          <a:p>
            <a:fld id="{507A0266-31C2-480D-B76C-72F99E84DA92}" type="datetime1">
              <a:rPr lang="en-US" smtClean="0"/>
              <a:t>6/8/2020</a:t>
            </a:fld>
            <a:endParaRPr lang="de-DE" dirty="0"/>
          </a:p>
        </p:txBody>
      </p:sp>
      <p:sp>
        <p:nvSpPr>
          <p:cNvPr id="5" name="Fußzeilenplatzhalter 4">
            <a:extLst>
              <a:ext uri="{FF2B5EF4-FFF2-40B4-BE49-F238E27FC236}">
                <a16:creationId xmlns:a16="http://schemas.microsoft.com/office/drawing/2014/main" id="{CEE1A125-FFBA-4438-A5C4-DCCE077537B2}"/>
              </a:ext>
            </a:extLst>
          </p:cNvPr>
          <p:cNvSpPr>
            <a:spLocks noGrp="1"/>
          </p:cNvSpPr>
          <p:nvPr>
            <p:ph type="ftr" sz="quarter" idx="23"/>
          </p:nvPr>
        </p:nvSpPr>
        <p:spPr/>
        <p:txBody>
          <a:bodyPr/>
          <a:lstStyle/>
          <a:p>
            <a:r>
              <a:rPr lang="de-DE"/>
              <a:t>Valentin Schwind</a:t>
            </a:r>
            <a:endParaRPr lang="de-DE" dirty="0"/>
          </a:p>
        </p:txBody>
      </p:sp>
      <p:sp>
        <p:nvSpPr>
          <p:cNvPr id="6" name="Foliennummernplatzhalter 5">
            <a:extLst>
              <a:ext uri="{FF2B5EF4-FFF2-40B4-BE49-F238E27FC236}">
                <a16:creationId xmlns:a16="http://schemas.microsoft.com/office/drawing/2014/main" id="{BC7C2CB6-E4A6-4ED8-8F9A-01982805810F}"/>
              </a:ext>
            </a:extLst>
          </p:cNvPr>
          <p:cNvSpPr>
            <a:spLocks noGrp="1"/>
          </p:cNvSpPr>
          <p:nvPr>
            <p:ph type="sldNum" sz="quarter" idx="24"/>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241509989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79565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p:nvPr>
        </p:nvSpPr>
        <p:spPr>
          <a:xfrm>
            <a:off x="695324" y="1592264"/>
            <a:ext cx="7956551"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932D37C9-8C47-46F1-90DE-4D249E5D2F91}"/>
              </a:ext>
            </a:extLst>
          </p:cNvPr>
          <p:cNvSpPr>
            <a:spLocks noGrp="1"/>
          </p:cNvSpPr>
          <p:nvPr>
            <p:ph type="body" sz="quarter" idx="15" hasCustomPrompt="1"/>
          </p:nvPr>
        </p:nvSpPr>
        <p:spPr>
          <a:xfrm>
            <a:off x="695326" y="1089025"/>
            <a:ext cx="7956549" cy="503239"/>
          </a:xfrm>
          <a:prstGeom prst="rect">
            <a:avLst/>
          </a:prstGeom>
        </p:spPr>
        <p:txBody>
          <a:bodyPr lIns="0" tIns="36000" rIns="0" bIns="0">
            <a:noAutofit/>
          </a:bodyPr>
          <a:lstStyle>
            <a:lvl1pPr marL="0" indent="0">
              <a:buNone/>
              <a:defRPr sz="2000" b="1" i="0">
                <a:solidFill>
                  <a:srgbClr val="00B0F0"/>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11" name="Textplatzhalter 33">
            <a:extLst>
              <a:ext uri="{FF2B5EF4-FFF2-40B4-BE49-F238E27FC236}">
                <a16:creationId xmlns:a16="http://schemas.microsoft.com/office/drawing/2014/main" id="{1CC2D235-C613-4A23-9CE8-CC0F66C7F019}"/>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5" name="Datumsplatzhalter 4">
            <a:extLst>
              <a:ext uri="{FF2B5EF4-FFF2-40B4-BE49-F238E27FC236}">
                <a16:creationId xmlns:a16="http://schemas.microsoft.com/office/drawing/2014/main" id="{9AA33FBA-7D22-4532-AC9C-95B8E02232C8}"/>
              </a:ext>
            </a:extLst>
          </p:cNvPr>
          <p:cNvSpPr>
            <a:spLocks noGrp="1"/>
          </p:cNvSpPr>
          <p:nvPr>
            <p:ph type="dt" sz="half" idx="22"/>
          </p:nvPr>
        </p:nvSpPr>
        <p:spPr/>
        <p:txBody>
          <a:bodyPr/>
          <a:lstStyle/>
          <a:p>
            <a:fld id="{12A047AC-84AB-4DCC-AD14-D3F5A65A8522}" type="datetime1">
              <a:rPr lang="en-US" smtClean="0"/>
              <a:t>6/8/2020</a:t>
            </a:fld>
            <a:endParaRPr lang="de-DE" dirty="0"/>
          </a:p>
        </p:txBody>
      </p:sp>
      <p:sp>
        <p:nvSpPr>
          <p:cNvPr id="6" name="Fußzeilenplatzhalter 5">
            <a:extLst>
              <a:ext uri="{FF2B5EF4-FFF2-40B4-BE49-F238E27FC236}">
                <a16:creationId xmlns:a16="http://schemas.microsoft.com/office/drawing/2014/main" id="{49B7E09D-1A2C-4AFD-A321-1D82FF3C9B34}"/>
              </a:ext>
            </a:extLst>
          </p:cNvPr>
          <p:cNvSpPr>
            <a:spLocks noGrp="1"/>
          </p:cNvSpPr>
          <p:nvPr>
            <p:ph type="ftr" sz="quarter" idx="23"/>
          </p:nvPr>
        </p:nvSpPr>
        <p:spPr/>
        <p:txBody>
          <a:bodyPr/>
          <a:lstStyle/>
          <a:p>
            <a:r>
              <a:rPr lang="de-DE"/>
              <a:t>Valentin Schwind</a:t>
            </a:r>
            <a:endParaRPr lang="de-DE" dirty="0"/>
          </a:p>
        </p:txBody>
      </p:sp>
      <p:sp>
        <p:nvSpPr>
          <p:cNvPr id="8" name="Foliennummernplatzhalter 7">
            <a:extLst>
              <a:ext uri="{FF2B5EF4-FFF2-40B4-BE49-F238E27FC236}">
                <a16:creationId xmlns:a16="http://schemas.microsoft.com/office/drawing/2014/main" id="{5605FDB6-1F62-4B0D-821E-1DDA79D24034}"/>
              </a:ext>
            </a:extLst>
          </p:cNvPr>
          <p:cNvSpPr>
            <a:spLocks noGrp="1"/>
          </p:cNvSpPr>
          <p:nvPr>
            <p:ph type="sldNum" sz="quarter" idx="24"/>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421790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702623" y="115888"/>
            <a:ext cx="10794052"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p:nvPr>
        </p:nvSpPr>
        <p:spPr>
          <a:xfrm>
            <a:off x="702623" y="1592264"/>
            <a:ext cx="3806041"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932D37C9-8C47-46F1-90DE-4D249E5D2F91}"/>
              </a:ext>
            </a:extLst>
          </p:cNvPr>
          <p:cNvSpPr>
            <a:spLocks noGrp="1"/>
          </p:cNvSpPr>
          <p:nvPr>
            <p:ph type="body" sz="quarter" idx="15" hasCustomPrompt="1"/>
          </p:nvPr>
        </p:nvSpPr>
        <p:spPr>
          <a:xfrm>
            <a:off x="702623" y="1089025"/>
            <a:ext cx="7949252" cy="503239"/>
          </a:xfrm>
          <a:prstGeom prst="rect">
            <a:avLst/>
          </a:prstGeom>
        </p:spPr>
        <p:txBody>
          <a:bodyPr lIns="0" tIns="36000" rIns="0" bIns="0">
            <a:noAutofit/>
          </a:bodyPr>
          <a:lstStyle>
            <a:lvl1pPr marL="0" indent="0">
              <a:buNone/>
              <a:defRPr sz="2000" b="1" i="0">
                <a:solidFill>
                  <a:srgbClr val="00B0F0"/>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8" name="Content Placeholder 2">
            <a:extLst>
              <a:ext uri="{FF2B5EF4-FFF2-40B4-BE49-F238E27FC236}">
                <a16:creationId xmlns:a16="http://schemas.microsoft.com/office/drawing/2014/main" id="{97FF797D-D68B-448F-9EF9-8565E16D3A99}"/>
              </a:ext>
            </a:extLst>
          </p:cNvPr>
          <p:cNvSpPr>
            <a:spLocks noGrp="1"/>
          </p:cNvSpPr>
          <p:nvPr>
            <p:ph idx="1"/>
          </p:nvPr>
        </p:nvSpPr>
        <p:spPr>
          <a:xfrm>
            <a:off x="4656138" y="1592264"/>
            <a:ext cx="3884592" cy="4537073"/>
          </a:xfrm>
          <a:prstGeom prst="rect">
            <a:avLst/>
          </a:prstGeom>
        </p:spPr>
        <p:txBody>
          <a:bodyPr/>
          <a:lstStyle>
            <a:lvl2pPr defTabSz="6876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platzhalter 33">
            <a:extLst>
              <a:ext uri="{FF2B5EF4-FFF2-40B4-BE49-F238E27FC236}">
                <a16:creationId xmlns:a16="http://schemas.microsoft.com/office/drawing/2014/main" id="{CF808356-F1D3-4E54-96FE-067E9605134F}"/>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2" name="Datumsplatzhalter 1">
            <a:extLst>
              <a:ext uri="{FF2B5EF4-FFF2-40B4-BE49-F238E27FC236}">
                <a16:creationId xmlns:a16="http://schemas.microsoft.com/office/drawing/2014/main" id="{B4285318-182B-4275-82AD-58FC8AEAF9F0}"/>
              </a:ext>
            </a:extLst>
          </p:cNvPr>
          <p:cNvSpPr>
            <a:spLocks noGrp="1"/>
          </p:cNvSpPr>
          <p:nvPr>
            <p:ph type="dt" sz="half" idx="22"/>
          </p:nvPr>
        </p:nvSpPr>
        <p:spPr/>
        <p:txBody>
          <a:bodyPr/>
          <a:lstStyle/>
          <a:p>
            <a:fld id="{A31F12A2-29F2-48D2-BB94-D68938C37B0A}" type="datetime1">
              <a:rPr lang="en-US" smtClean="0"/>
              <a:t>6/8/2020</a:t>
            </a:fld>
            <a:endParaRPr lang="de-DE" dirty="0"/>
          </a:p>
        </p:txBody>
      </p:sp>
      <p:sp>
        <p:nvSpPr>
          <p:cNvPr id="3" name="Fußzeilenplatzhalter 2">
            <a:extLst>
              <a:ext uri="{FF2B5EF4-FFF2-40B4-BE49-F238E27FC236}">
                <a16:creationId xmlns:a16="http://schemas.microsoft.com/office/drawing/2014/main" id="{20C33625-2406-4F76-A793-8CCD27FB720C}"/>
              </a:ext>
            </a:extLst>
          </p:cNvPr>
          <p:cNvSpPr>
            <a:spLocks noGrp="1"/>
          </p:cNvSpPr>
          <p:nvPr>
            <p:ph type="ftr" sz="quarter" idx="23"/>
          </p:nvPr>
        </p:nvSpPr>
        <p:spPr/>
        <p:txBody>
          <a:bodyPr/>
          <a:lstStyle/>
          <a:p>
            <a:r>
              <a:rPr lang="de-DE"/>
              <a:t>Valentin Schwind</a:t>
            </a:r>
            <a:endParaRPr lang="de-DE" dirty="0"/>
          </a:p>
        </p:txBody>
      </p:sp>
      <p:sp>
        <p:nvSpPr>
          <p:cNvPr id="11" name="Foliennummernplatzhalter 10">
            <a:extLst>
              <a:ext uri="{FF2B5EF4-FFF2-40B4-BE49-F238E27FC236}">
                <a16:creationId xmlns:a16="http://schemas.microsoft.com/office/drawing/2014/main" id="{2A0482F7-AF8F-4B8B-9F26-77EADFAB94AF}"/>
              </a:ext>
            </a:extLst>
          </p:cNvPr>
          <p:cNvSpPr>
            <a:spLocks noGrp="1"/>
          </p:cNvSpPr>
          <p:nvPr>
            <p:ph type="sldNum" sz="quarter" idx="24"/>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2224797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108013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p:nvPr>
        </p:nvSpPr>
        <p:spPr>
          <a:xfrm>
            <a:off x="695327" y="1268412"/>
            <a:ext cx="10801348" cy="4860926"/>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platzhalter 33">
            <a:extLst>
              <a:ext uri="{FF2B5EF4-FFF2-40B4-BE49-F238E27FC236}">
                <a16:creationId xmlns:a16="http://schemas.microsoft.com/office/drawing/2014/main" id="{4670F045-806E-425A-86B4-32E0D5E863AA}"/>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4" name="Datumsplatzhalter 3">
            <a:extLst>
              <a:ext uri="{FF2B5EF4-FFF2-40B4-BE49-F238E27FC236}">
                <a16:creationId xmlns:a16="http://schemas.microsoft.com/office/drawing/2014/main" id="{7C6BF1CC-3BAD-4BB9-B717-3F5D044B8E8E}"/>
              </a:ext>
            </a:extLst>
          </p:cNvPr>
          <p:cNvSpPr>
            <a:spLocks noGrp="1"/>
          </p:cNvSpPr>
          <p:nvPr>
            <p:ph type="dt" sz="half" idx="22"/>
          </p:nvPr>
        </p:nvSpPr>
        <p:spPr/>
        <p:txBody>
          <a:bodyPr/>
          <a:lstStyle/>
          <a:p>
            <a:fld id="{E5D8AC0A-8CC0-4832-8208-8178F2C4EBF9}" type="datetime1">
              <a:rPr lang="en-US" smtClean="0"/>
              <a:t>6/8/2020</a:t>
            </a:fld>
            <a:endParaRPr lang="de-DE" dirty="0"/>
          </a:p>
        </p:txBody>
      </p:sp>
      <p:sp>
        <p:nvSpPr>
          <p:cNvPr id="5" name="Fußzeilenplatzhalter 4">
            <a:extLst>
              <a:ext uri="{FF2B5EF4-FFF2-40B4-BE49-F238E27FC236}">
                <a16:creationId xmlns:a16="http://schemas.microsoft.com/office/drawing/2014/main" id="{7BAE4930-1E0B-4443-8FCC-3EF9232EF91C}"/>
              </a:ext>
            </a:extLst>
          </p:cNvPr>
          <p:cNvSpPr>
            <a:spLocks noGrp="1"/>
          </p:cNvSpPr>
          <p:nvPr>
            <p:ph type="ftr" sz="quarter" idx="23"/>
          </p:nvPr>
        </p:nvSpPr>
        <p:spPr/>
        <p:txBody>
          <a:bodyPr/>
          <a:lstStyle/>
          <a:p>
            <a:r>
              <a:rPr lang="de-DE"/>
              <a:t>Valentin Schwind</a:t>
            </a:r>
            <a:endParaRPr lang="de-DE" dirty="0"/>
          </a:p>
        </p:txBody>
      </p:sp>
      <p:sp>
        <p:nvSpPr>
          <p:cNvPr id="6" name="Foliennummernplatzhalter 5">
            <a:extLst>
              <a:ext uri="{FF2B5EF4-FFF2-40B4-BE49-F238E27FC236}">
                <a16:creationId xmlns:a16="http://schemas.microsoft.com/office/drawing/2014/main" id="{8939AC7A-0B0A-4434-9B1F-404C0CCD4F1C}"/>
              </a:ext>
            </a:extLst>
          </p:cNvPr>
          <p:cNvSpPr>
            <a:spLocks noGrp="1"/>
          </p:cNvSpPr>
          <p:nvPr>
            <p:ph type="sldNum" sz="quarter" idx="24"/>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355837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F9339-D1CD-4C3D-9D0E-B6D872D3DEE3}"/>
              </a:ext>
            </a:extLst>
          </p:cNvPr>
          <p:cNvSpPr>
            <a:spLocks noGrp="1"/>
          </p:cNvSpPr>
          <p:nvPr>
            <p:ph type="title"/>
          </p:nvPr>
        </p:nvSpPr>
        <p:spPr>
          <a:xfrm>
            <a:off x="695325" y="1089026"/>
            <a:ext cx="10801349" cy="2879724"/>
          </a:xfrm>
          <a:prstGeom prst="rect">
            <a:avLst/>
          </a:prstGeom>
        </p:spPr>
        <p:txBody>
          <a:bodyPr anchor="b">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F518CBDE-B184-4EA4-86DB-E669BB3BB899}"/>
              </a:ext>
            </a:extLst>
          </p:cNvPr>
          <p:cNvSpPr>
            <a:spLocks noGrp="1"/>
          </p:cNvSpPr>
          <p:nvPr>
            <p:ph type="body" idx="1"/>
          </p:nvPr>
        </p:nvSpPr>
        <p:spPr>
          <a:xfrm>
            <a:off x="695325" y="4089747"/>
            <a:ext cx="10801349" cy="2039591"/>
          </a:xfrm>
          <a:prstGeom prst="rect">
            <a:avLst/>
          </a:prstGeom>
        </p:spPr>
        <p:txBody>
          <a:bodyPr lIns="0"/>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extplatzhalter 33">
            <a:extLst>
              <a:ext uri="{FF2B5EF4-FFF2-40B4-BE49-F238E27FC236}">
                <a16:creationId xmlns:a16="http://schemas.microsoft.com/office/drawing/2014/main" id="{4AFD0E6B-074F-4856-ADAE-6AFDE0AD3B83}"/>
              </a:ext>
            </a:extLst>
          </p:cNvPr>
          <p:cNvSpPr>
            <a:spLocks noGrp="1"/>
          </p:cNvSpPr>
          <p:nvPr>
            <p:ph type="body" sz="quarter" idx="21"/>
          </p:nvPr>
        </p:nvSpPr>
        <p:spPr>
          <a:xfrm>
            <a:off x="695326" y="6356350"/>
            <a:ext cx="830643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4" name="Datumsplatzhalter 3">
            <a:extLst>
              <a:ext uri="{FF2B5EF4-FFF2-40B4-BE49-F238E27FC236}">
                <a16:creationId xmlns:a16="http://schemas.microsoft.com/office/drawing/2014/main" id="{3C1BDC80-AA5D-4A78-98B0-C69933D7F526}"/>
              </a:ext>
            </a:extLst>
          </p:cNvPr>
          <p:cNvSpPr>
            <a:spLocks noGrp="1"/>
          </p:cNvSpPr>
          <p:nvPr>
            <p:ph type="dt" sz="half" idx="22"/>
          </p:nvPr>
        </p:nvSpPr>
        <p:spPr/>
        <p:txBody>
          <a:bodyPr/>
          <a:lstStyle/>
          <a:p>
            <a:fld id="{4467FFB0-8511-43F0-90E1-1C5F02E48CAD}" type="datetime1">
              <a:rPr lang="en-US" smtClean="0"/>
              <a:t>6/8/2020</a:t>
            </a:fld>
            <a:endParaRPr lang="de-DE" dirty="0"/>
          </a:p>
        </p:txBody>
      </p:sp>
      <p:sp>
        <p:nvSpPr>
          <p:cNvPr id="5" name="Fußzeilenplatzhalter 4">
            <a:extLst>
              <a:ext uri="{FF2B5EF4-FFF2-40B4-BE49-F238E27FC236}">
                <a16:creationId xmlns:a16="http://schemas.microsoft.com/office/drawing/2014/main" id="{720564B3-250D-42F0-9534-FD2B09C5F1B4}"/>
              </a:ext>
            </a:extLst>
          </p:cNvPr>
          <p:cNvSpPr>
            <a:spLocks noGrp="1"/>
          </p:cNvSpPr>
          <p:nvPr>
            <p:ph type="ftr" sz="quarter" idx="23"/>
          </p:nvPr>
        </p:nvSpPr>
        <p:spPr/>
        <p:txBody>
          <a:bodyPr/>
          <a:lstStyle/>
          <a:p>
            <a:r>
              <a:rPr lang="de-DE"/>
              <a:t>Valentin Schwind</a:t>
            </a:r>
            <a:endParaRPr lang="de-DE" dirty="0"/>
          </a:p>
        </p:txBody>
      </p:sp>
      <p:sp>
        <p:nvSpPr>
          <p:cNvPr id="6" name="Foliennummernplatzhalter 5">
            <a:extLst>
              <a:ext uri="{FF2B5EF4-FFF2-40B4-BE49-F238E27FC236}">
                <a16:creationId xmlns:a16="http://schemas.microsoft.com/office/drawing/2014/main" id="{0C36E6DB-4130-41F6-84C1-5598BFB23A9F}"/>
              </a:ext>
            </a:extLst>
          </p:cNvPr>
          <p:cNvSpPr>
            <a:spLocks noGrp="1"/>
          </p:cNvSpPr>
          <p:nvPr>
            <p:ph type="sldNum" sz="quarter" idx="24"/>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4147752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8FDFE9C0-FC18-49FC-9D3B-448B3038E2F6}"/>
              </a:ext>
            </a:extLst>
          </p:cNvPr>
          <p:cNvSpPr>
            <a:spLocks noGrp="1"/>
          </p:cNvSpPr>
          <p:nvPr>
            <p:ph type="dt" sz="half" idx="10"/>
          </p:nvPr>
        </p:nvSpPr>
        <p:spPr/>
        <p:txBody>
          <a:bodyPr/>
          <a:lstStyle/>
          <a:p>
            <a:fld id="{FEEC50B8-FC89-4A07-A1E8-40CA2CE25244}" type="datetime1">
              <a:rPr lang="en-US" smtClean="0"/>
              <a:t>6/8/2020</a:t>
            </a:fld>
            <a:endParaRPr lang="de-DE"/>
          </a:p>
        </p:txBody>
      </p:sp>
      <p:sp>
        <p:nvSpPr>
          <p:cNvPr id="8" name="Fußzeilenplatzhalter 7">
            <a:extLst>
              <a:ext uri="{FF2B5EF4-FFF2-40B4-BE49-F238E27FC236}">
                <a16:creationId xmlns:a16="http://schemas.microsoft.com/office/drawing/2014/main" id="{BCA537D9-DB87-462B-9880-94A85866FA1A}"/>
              </a:ext>
            </a:extLst>
          </p:cNvPr>
          <p:cNvSpPr>
            <a:spLocks noGrp="1"/>
          </p:cNvSpPr>
          <p:nvPr>
            <p:ph type="ftr" sz="quarter" idx="11"/>
          </p:nvPr>
        </p:nvSpPr>
        <p:spPr/>
        <p:txBody>
          <a:bodyPr/>
          <a:lstStyle/>
          <a:p>
            <a:r>
              <a:rPr lang="de-DE"/>
              <a:t>Valentin Schwind</a:t>
            </a:r>
            <a:endParaRPr lang="de-DE" dirty="0"/>
          </a:p>
        </p:txBody>
      </p:sp>
      <p:sp>
        <p:nvSpPr>
          <p:cNvPr id="9" name="Foliennummernplatzhalter 8">
            <a:extLst>
              <a:ext uri="{FF2B5EF4-FFF2-40B4-BE49-F238E27FC236}">
                <a16:creationId xmlns:a16="http://schemas.microsoft.com/office/drawing/2014/main" id="{816211B0-F335-4163-9F0F-D0713D573512}"/>
              </a:ext>
            </a:extLst>
          </p:cNvPr>
          <p:cNvSpPr>
            <a:spLocks noGrp="1"/>
          </p:cNvSpPr>
          <p:nvPr>
            <p:ph type="sldNum" sz="quarter" idx="12"/>
          </p:nvPr>
        </p:nvSpPr>
        <p:spPr/>
        <p:txBody>
          <a:bodyPr/>
          <a:lstStyle/>
          <a:p>
            <a:fld id="{C564DEAC-083F-4EA1-9D67-84BB3A537A3E}" type="slidenum">
              <a:rPr lang="de-DE" smtClean="0"/>
              <a:pPr/>
              <a:t>‹#›</a:t>
            </a:fld>
            <a:endParaRPr lang="de-DE"/>
          </a:p>
        </p:txBody>
      </p:sp>
      <p:sp>
        <p:nvSpPr>
          <p:cNvPr id="11" name="Textplatzhalter 33">
            <a:extLst>
              <a:ext uri="{FF2B5EF4-FFF2-40B4-BE49-F238E27FC236}">
                <a16:creationId xmlns:a16="http://schemas.microsoft.com/office/drawing/2014/main" id="{25091D95-C517-4494-818D-3614D52BC38C}"/>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237288"/>
          </a:xfrm>
        </p:spPr>
        <p:txBody>
          <a:bodyPr/>
          <a:lstStyle/>
          <a:p>
            <a:endParaRPr lang="de-DE" dirty="0"/>
          </a:p>
        </p:txBody>
      </p:sp>
      <p:sp>
        <p:nvSpPr>
          <p:cNvPr id="10" name="Textplatzhalter 33">
            <a:extLst>
              <a:ext uri="{FF2B5EF4-FFF2-40B4-BE49-F238E27FC236}">
                <a16:creationId xmlns:a16="http://schemas.microsoft.com/office/drawing/2014/main" id="{94CAE3FC-6193-4A75-93E4-FCAA1502D07A}"/>
              </a:ext>
            </a:extLst>
          </p:cNvPr>
          <p:cNvSpPr>
            <a:spLocks noGrp="1"/>
          </p:cNvSpPr>
          <p:nvPr>
            <p:ph type="body" sz="quarter" idx="23"/>
          </p:nvPr>
        </p:nvSpPr>
        <p:spPr>
          <a:xfrm>
            <a:off x="695325" y="5448563"/>
            <a:ext cx="10801350" cy="658789"/>
          </a:xfrm>
        </p:spPr>
        <p:txBody>
          <a:bodyPr lIns="0" tIns="0" rIns="0" bIns="0" anchor="b">
            <a:normAutofit/>
          </a:bodyPr>
          <a:lstStyle>
            <a:lvl1pPr marL="0" indent="0" algn="l">
              <a:spcBef>
                <a:spcPts val="0"/>
              </a:spcBef>
              <a:spcAft>
                <a:spcPts val="0"/>
              </a:spcAft>
              <a:buNone/>
              <a:defRPr sz="1400" b="0" baseline="0">
                <a:solidFill>
                  <a:schemeClr val="tx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285185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8FDFE9C0-FC18-49FC-9D3B-448B3038E2F6}"/>
              </a:ext>
            </a:extLst>
          </p:cNvPr>
          <p:cNvSpPr>
            <a:spLocks noGrp="1"/>
          </p:cNvSpPr>
          <p:nvPr>
            <p:ph type="dt" sz="half" idx="10"/>
          </p:nvPr>
        </p:nvSpPr>
        <p:spPr/>
        <p:txBody>
          <a:bodyPr/>
          <a:lstStyle/>
          <a:p>
            <a:fld id="{8EBAC9F4-C38F-42AB-AEAB-81E1E5FA7E70}" type="datetime1">
              <a:rPr lang="en-US" smtClean="0"/>
              <a:t>6/8/2020</a:t>
            </a:fld>
            <a:endParaRPr lang="de-DE"/>
          </a:p>
        </p:txBody>
      </p:sp>
      <p:sp>
        <p:nvSpPr>
          <p:cNvPr id="8" name="Fußzeilenplatzhalter 7">
            <a:extLst>
              <a:ext uri="{FF2B5EF4-FFF2-40B4-BE49-F238E27FC236}">
                <a16:creationId xmlns:a16="http://schemas.microsoft.com/office/drawing/2014/main" id="{BCA537D9-DB87-462B-9880-94A85866FA1A}"/>
              </a:ext>
            </a:extLst>
          </p:cNvPr>
          <p:cNvSpPr>
            <a:spLocks noGrp="1"/>
          </p:cNvSpPr>
          <p:nvPr>
            <p:ph type="ftr" sz="quarter" idx="11"/>
          </p:nvPr>
        </p:nvSpPr>
        <p:spPr/>
        <p:txBody>
          <a:bodyPr/>
          <a:lstStyle/>
          <a:p>
            <a:r>
              <a:rPr lang="de-DE"/>
              <a:t>Valentin Schwind</a:t>
            </a:r>
            <a:endParaRPr lang="de-DE" dirty="0"/>
          </a:p>
        </p:txBody>
      </p:sp>
      <p:sp>
        <p:nvSpPr>
          <p:cNvPr id="9" name="Foliennummernplatzhalter 8">
            <a:extLst>
              <a:ext uri="{FF2B5EF4-FFF2-40B4-BE49-F238E27FC236}">
                <a16:creationId xmlns:a16="http://schemas.microsoft.com/office/drawing/2014/main" id="{816211B0-F335-4163-9F0F-D0713D573512}"/>
              </a:ext>
            </a:extLst>
          </p:cNvPr>
          <p:cNvSpPr>
            <a:spLocks noGrp="1"/>
          </p:cNvSpPr>
          <p:nvPr>
            <p:ph type="sldNum" sz="quarter" idx="12"/>
          </p:nvPr>
        </p:nvSpPr>
        <p:spPr/>
        <p:txBody>
          <a:bodyPr/>
          <a:lstStyle/>
          <a:p>
            <a:fld id="{C564DEAC-083F-4EA1-9D67-84BB3A537A3E}" type="slidenum">
              <a:rPr lang="de-DE" smtClean="0"/>
              <a:pPr/>
              <a:t>‹#›</a:t>
            </a:fld>
            <a:endParaRPr lang="de-DE"/>
          </a:p>
        </p:txBody>
      </p:sp>
      <p:sp>
        <p:nvSpPr>
          <p:cNvPr id="11" name="Textplatzhalter 33">
            <a:extLst>
              <a:ext uri="{FF2B5EF4-FFF2-40B4-BE49-F238E27FC236}">
                <a16:creationId xmlns:a16="http://schemas.microsoft.com/office/drawing/2014/main" id="{25091D95-C517-4494-818D-3614D52BC38C}"/>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237288"/>
          </a:xfrm>
        </p:spPr>
        <p:txBody>
          <a:bodyPr/>
          <a:lstStyle>
            <a:lvl1pPr>
              <a:defRPr>
                <a:solidFill>
                  <a:schemeClr val="tx1"/>
                </a:solidFill>
              </a:defRPr>
            </a:lvl1pPr>
          </a:lstStyle>
          <a:p>
            <a:endParaRPr lang="de-DE" dirty="0"/>
          </a:p>
        </p:txBody>
      </p:sp>
      <p:sp>
        <p:nvSpPr>
          <p:cNvPr id="10" name="Textplatzhalter 33">
            <a:extLst>
              <a:ext uri="{FF2B5EF4-FFF2-40B4-BE49-F238E27FC236}">
                <a16:creationId xmlns:a16="http://schemas.microsoft.com/office/drawing/2014/main" id="{94CAE3FC-6193-4A75-93E4-FCAA1502D07A}"/>
              </a:ext>
            </a:extLst>
          </p:cNvPr>
          <p:cNvSpPr>
            <a:spLocks noGrp="1"/>
          </p:cNvSpPr>
          <p:nvPr>
            <p:ph type="body" sz="quarter" idx="23"/>
          </p:nvPr>
        </p:nvSpPr>
        <p:spPr>
          <a:xfrm>
            <a:off x="695325" y="430236"/>
            <a:ext cx="10801350" cy="658789"/>
          </a:xfrm>
        </p:spPr>
        <p:txBody>
          <a:bodyPr lIns="0" tIns="0" rIns="0" bIns="0" anchor="t">
            <a:normAutofit/>
          </a:bodyPr>
          <a:lstStyle>
            <a:lvl1pPr marL="0" indent="0" algn="l">
              <a:spcBef>
                <a:spcPts val="0"/>
              </a:spcBef>
              <a:spcAft>
                <a:spcPts val="0"/>
              </a:spcAft>
              <a:buNone/>
              <a:defRPr sz="1400" b="0" baseline="0">
                <a:solidFill>
                  <a:schemeClr val="tx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988712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BB15FE-2D2F-4B97-B98A-CD16A1CC59A0}"/>
              </a:ext>
            </a:extLst>
          </p:cNvPr>
          <p:cNvSpPr>
            <a:spLocks noGrp="1"/>
          </p:cNvSpPr>
          <p:nvPr>
            <p:ph type="pic" idx="1"/>
          </p:nvPr>
        </p:nvSpPr>
        <p:spPr>
          <a:xfrm>
            <a:off x="0" y="1"/>
            <a:ext cx="3000786" cy="623375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Rectangle 14">
            <a:extLst>
              <a:ext uri="{FF2B5EF4-FFF2-40B4-BE49-F238E27FC236}">
                <a16:creationId xmlns:a16="http://schemas.microsoft.com/office/drawing/2014/main" id="{932AD0B1-3165-4B2D-B899-6312064BE865}"/>
              </a:ext>
            </a:extLst>
          </p:cNvPr>
          <p:cNvSpPr/>
          <p:nvPr userDrawn="1"/>
        </p:nvSpPr>
        <p:spPr>
          <a:xfrm rot="5400000">
            <a:off x="-370283" y="3371399"/>
            <a:ext cx="6858000" cy="115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6">
            <a:extLst>
              <a:ext uri="{FF2B5EF4-FFF2-40B4-BE49-F238E27FC236}">
                <a16:creationId xmlns:a16="http://schemas.microsoft.com/office/drawing/2014/main" id="{C3CB6C37-C5A3-4C73-9F3D-27E4BE6AAA49}"/>
              </a:ext>
            </a:extLst>
          </p:cNvPr>
          <p:cNvSpPr>
            <a:spLocks noGrp="1"/>
          </p:cNvSpPr>
          <p:nvPr>
            <p:ph type="title"/>
          </p:nvPr>
        </p:nvSpPr>
        <p:spPr>
          <a:xfrm>
            <a:off x="3734790" y="365126"/>
            <a:ext cx="5341224" cy="723900"/>
          </a:xfrm>
        </p:spPr>
        <p:txBody>
          <a:bodyPr/>
          <a:lstStyle/>
          <a:p>
            <a:r>
              <a:rPr lang="en-US" dirty="0"/>
              <a:t>Click to edit Master title style</a:t>
            </a:r>
          </a:p>
        </p:txBody>
      </p:sp>
      <p:sp>
        <p:nvSpPr>
          <p:cNvPr id="19" name="Text Placeholder 18">
            <a:extLst>
              <a:ext uri="{FF2B5EF4-FFF2-40B4-BE49-F238E27FC236}">
                <a16:creationId xmlns:a16="http://schemas.microsoft.com/office/drawing/2014/main" id="{97F5D411-2DE6-483B-87D6-585923619774}"/>
              </a:ext>
            </a:extLst>
          </p:cNvPr>
          <p:cNvSpPr>
            <a:spLocks noGrp="1"/>
          </p:cNvSpPr>
          <p:nvPr>
            <p:ph type="body" sz="quarter" idx="13"/>
          </p:nvPr>
        </p:nvSpPr>
        <p:spPr>
          <a:xfrm>
            <a:off x="3734790" y="1592264"/>
            <a:ext cx="5341224" cy="449242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8">
            <a:extLst>
              <a:ext uri="{FF2B5EF4-FFF2-40B4-BE49-F238E27FC236}">
                <a16:creationId xmlns:a16="http://schemas.microsoft.com/office/drawing/2014/main" id="{7AD510D0-BC02-41A3-BF1B-4BEBF1628E88}"/>
              </a:ext>
            </a:extLst>
          </p:cNvPr>
          <p:cNvSpPr>
            <a:spLocks noGrp="1"/>
          </p:cNvSpPr>
          <p:nvPr>
            <p:ph type="body" sz="quarter" idx="15" hasCustomPrompt="1"/>
          </p:nvPr>
        </p:nvSpPr>
        <p:spPr>
          <a:xfrm>
            <a:off x="3734790" y="1089025"/>
            <a:ext cx="5341224" cy="503239"/>
          </a:xfrm>
          <a:prstGeom prst="rect">
            <a:avLst/>
          </a:prstGeom>
        </p:spPr>
        <p:txBody>
          <a:bodyPr lIns="0" tIns="36000" rIns="0" bIns="0">
            <a:noAutofit/>
          </a:bodyPr>
          <a:lstStyle>
            <a:lvl1pPr marL="0" indent="0">
              <a:buNone/>
              <a:defRPr sz="2000" b="1" i="0">
                <a:solidFill>
                  <a:srgbClr val="00B0F0"/>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2" name="Datumsplatzhalter 1">
            <a:extLst>
              <a:ext uri="{FF2B5EF4-FFF2-40B4-BE49-F238E27FC236}">
                <a16:creationId xmlns:a16="http://schemas.microsoft.com/office/drawing/2014/main" id="{729C9F29-9467-4790-A990-E3BA7DDC2150}"/>
              </a:ext>
            </a:extLst>
          </p:cNvPr>
          <p:cNvSpPr>
            <a:spLocks noGrp="1"/>
          </p:cNvSpPr>
          <p:nvPr>
            <p:ph type="dt" sz="half" idx="16"/>
          </p:nvPr>
        </p:nvSpPr>
        <p:spPr/>
        <p:txBody>
          <a:bodyPr/>
          <a:lstStyle/>
          <a:p>
            <a:fld id="{DF0F65FA-3537-44DD-B987-14D6BF6CF6F2}" type="datetime1">
              <a:rPr lang="en-US" smtClean="0"/>
              <a:t>6/8/2020</a:t>
            </a:fld>
            <a:endParaRPr lang="de-DE"/>
          </a:p>
        </p:txBody>
      </p:sp>
      <p:sp>
        <p:nvSpPr>
          <p:cNvPr id="4" name="Fußzeilenplatzhalter 3">
            <a:extLst>
              <a:ext uri="{FF2B5EF4-FFF2-40B4-BE49-F238E27FC236}">
                <a16:creationId xmlns:a16="http://schemas.microsoft.com/office/drawing/2014/main" id="{CD1AA870-E424-487E-9777-032CB20FB808}"/>
              </a:ext>
            </a:extLst>
          </p:cNvPr>
          <p:cNvSpPr>
            <a:spLocks noGrp="1"/>
          </p:cNvSpPr>
          <p:nvPr>
            <p:ph type="ftr" sz="quarter" idx="17"/>
          </p:nvPr>
        </p:nvSpPr>
        <p:spPr/>
        <p:txBody>
          <a:bodyPr/>
          <a:lstStyle/>
          <a:p>
            <a:r>
              <a:rPr lang="de-DE"/>
              <a:t>Valentin Schwind</a:t>
            </a:r>
            <a:endParaRPr lang="de-DE" dirty="0"/>
          </a:p>
        </p:txBody>
      </p:sp>
      <p:sp>
        <p:nvSpPr>
          <p:cNvPr id="5" name="Foliennummernplatzhalter 4">
            <a:extLst>
              <a:ext uri="{FF2B5EF4-FFF2-40B4-BE49-F238E27FC236}">
                <a16:creationId xmlns:a16="http://schemas.microsoft.com/office/drawing/2014/main" id="{1B620C02-7CF1-46A5-9245-1E7D7C8FFA6C}"/>
              </a:ext>
            </a:extLst>
          </p:cNvPr>
          <p:cNvSpPr>
            <a:spLocks noGrp="1"/>
          </p:cNvSpPr>
          <p:nvPr>
            <p:ph type="sldNum" sz="quarter" idx="18"/>
          </p:nvPr>
        </p:nvSpPr>
        <p:spPr/>
        <p:txBody>
          <a:bodyPr/>
          <a:lstStyle/>
          <a:p>
            <a:fld id="{C564DEAC-083F-4EA1-9D67-84BB3A537A3E}" type="slidenum">
              <a:rPr lang="de-DE" smtClean="0"/>
              <a:pPr/>
              <a:t>‹#›</a:t>
            </a:fld>
            <a:endParaRPr lang="de-DE"/>
          </a:p>
        </p:txBody>
      </p:sp>
      <p:sp>
        <p:nvSpPr>
          <p:cNvPr id="16" name="Textplatzhalter 33">
            <a:extLst>
              <a:ext uri="{FF2B5EF4-FFF2-40B4-BE49-F238E27FC236}">
                <a16:creationId xmlns:a16="http://schemas.microsoft.com/office/drawing/2014/main" id="{F242F43B-6E1D-4F28-8F19-19918A2E6F6E}"/>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005104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BB15FE-2D2F-4B97-B98A-CD16A1CC59A0}"/>
              </a:ext>
            </a:extLst>
          </p:cNvPr>
          <p:cNvSpPr>
            <a:spLocks noGrp="1"/>
          </p:cNvSpPr>
          <p:nvPr>
            <p:ph type="pic" idx="1"/>
          </p:nvPr>
        </p:nvSpPr>
        <p:spPr>
          <a:xfrm>
            <a:off x="0" y="3968751"/>
            <a:ext cx="8651875" cy="226500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Rectangle 14">
            <a:extLst>
              <a:ext uri="{FF2B5EF4-FFF2-40B4-BE49-F238E27FC236}">
                <a16:creationId xmlns:a16="http://schemas.microsoft.com/office/drawing/2014/main" id="{932AD0B1-3165-4B2D-B899-6312064BE865}"/>
              </a:ext>
            </a:extLst>
          </p:cNvPr>
          <p:cNvSpPr/>
          <p:nvPr userDrawn="1"/>
        </p:nvSpPr>
        <p:spPr>
          <a:xfrm>
            <a:off x="0" y="3846158"/>
            <a:ext cx="8651875" cy="1225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6">
            <a:extLst>
              <a:ext uri="{FF2B5EF4-FFF2-40B4-BE49-F238E27FC236}">
                <a16:creationId xmlns:a16="http://schemas.microsoft.com/office/drawing/2014/main" id="{C3CB6C37-C5A3-4C73-9F3D-27E4BE6AAA49}"/>
              </a:ext>
            </a:extLst>
          </p:cNvPr>
          <p:cNvSpPr>
            <a:spLocks noGrp="1"/>
          </p:cNvSpPr>
          <p:nvPr>
            <p:ph type="title"/>
          </p:nvPr>
        </p:nvSpPr>
        <p:spPr>
          <a:xfrm>
            <a:off x="695325" y="365126"/>
            <a:ext cx="10801349" cy="723900"/>
          </a:xfrm>
        </p:spPr>
        <p:txBody>
          <a:bodyPr/>
          <a:lstStyle/>
          <a:p>
            <a:r>
              <a:rPr lang="en-US" dirty="0"/>
              <a:t>Click to edit Master title style</a:t>
            </a:r>
          </a:p>
        </p:txBody>
      </p:sp>
      <p:sp>
        <p:nvSpPr>
          <p:cNvPr id="19" name="Text Placeholder 18">
            <a:extLst>
              <a:ext uri="{FF2B5EF4-FFF2-40B4-BE49-F238E27FC236}">
                <a16:creationId xmlns:a16="http://schemas.microsoft.com/office/drawing/2014/main" id="{97F5D411-2DE6-483B-87D6-585923619774}"/>
              </a:ext>
            </a:extLst>
          </p:cNvPr>
          <p:cNvSpPr>
            <a:spLocks noGrp="1"/>
          </p:cNvSpPr>
          <p:nvPr>
            <p:ph type="body" sz="quarter" idx="13"/>
          </p:nvPr>
        </p:nvSpPr>
        <p:spPr>
          <a:xfrm>
            <a:off x="695326" y="1811916"/>
            <a:ext cx="7956549" cy="2037994"/>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8">
            <a:extLst>
              <a:ext uri="{FF2B5EF4-FFF2-40B4-BE49-F238E27FC236}">
                <a16:creationId xmlns:a16="http://schemas.microsoft.com/office/drawing/2014/main" id="{7AD510D0-BC02-41A3-BF1B-4BEBF1628E88}"/>
              </a:ext>
            </a:extLst>
          </p:cNvPr>
          <p:cNvSpPr>
            <a:spLocks noGrp="1"/>
          </p:cNvSpPr>
          <p:nvPr>
            <p:ph type="body" sz="quarter" idx="15" hasCustomPrompt="1"/>
          </p:nvPr>
        </p:nvSpPr>
        <p:spPr>
          <a:xfrm>
            <a:off x="695327" y="1089025"/>
            <a:ext cx="10801348" cy="503239"/>
          </a:xfrm>
          <a:prstGeom prst="rect">
            <a:avLst/>
          </a:prstGeom>
        </p:spPr>
        <p:txBody>
          <a:bodyPr lIns="0" tIns="36000" rIns="0" bIns="0">
            <a:noAutofit/>
          </a:bodyPr>
          <a:lstStyle>
            <a:lvl1pPr marL="0" indent="0">
              <a:buNone/>
              <a:defRPr sz="2000" b="1" i="0">
                <a:solidFill>
                  <a:srgbClr val="00B0F0"/>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2" name="Datumsplatzhalter 1">
            <a:extLst>
              <a:ext uri="{FF2B5EF4-FFF2-40B4-BE49-F238E27FC236}">
                <a16:creationId xmlns:a16="http://schemas.microsoft.com/office/drawing/2014/main" id="{D46B8C75-D5B2-4AC9-8C30-F373F3B7AE36}"/>
              </a:ext>
            </a:extLst>
          </p:cNvPr>
          <p:cNvSpPr>
            <a:spLocks noGrp="1"/>
          </p:cNvSpPr>
          <p:nvPr>
            <p:ph type="dt" sz="half" idx="16"/>
          </p:nvPr>
        </p:nvSpPr>
        <p:spPr/>
        <p:txBody>
          <a:bodyPr/>
          <a:lstStyle/>
          <a:p>
            <a:fld id="{CC10FFCE-489A-4035-9E81-616285FE8385}" type="datetime1">
              <a:rPr lang="en-US" smtClean="0"/>
              <a:t>6/8/2020</a:t>
            </a:fld>
            <a:endParaRPr lang="de-DE"/>
          </a:p>
        </p:txBody>
      </p:sp>
      <p:sp>
        <p:nvSpPr>
          <p:cNvPr id="4" name="Fußzeilenplatzhalter 3">
            <a:extLst>
              <a:ext uri="{FF2B5EF4-FFF2-40B4-BE49-F238E27FC236}">
                <a16:creationId xmlns:a16="http://schemas.microsoft.com/office/drawing/2014/main" id="{6F017C71-5FC7-42A7-83BA-25BA02E968C9}"/>
              </a:ext>
            </a:extLst>
          </p:cNvPr>
          <p:cNvSpPr>
            <a:spLocks noGrp="1"/>
          </p:cNvSpPr>
          <p:nvPr>
            <p:ph type="ftr" sz="quarter" idx="17"/>
          </p:nvPr>
        </p:nvSpPr>
        <p:spPr/>
        <p:txBody>
          <a:bodyPr/>
          <a:lstStyle/>
          <a:p>
            <a:r>
              <a:rPr lang="de-DE"/>
              <a:t>Valentin Schwind</a:t>
            </a:r>
            <a:endParaRPr lang="de-DE" dirty="0"/>
          </a:p>
        </p:txBody>
      </p:sp>
      <p:sp>
        <p:nvSpPr>
          <p:cNvPr id="5" name="Foliennummernplatzhalter 4">
            <a:extLst>
              <a:ext uri="{FF2B5EF4-FFF2-40B4-BE49-F238E27FC236}">
                <a16:creationId xmlns:a16="http://schemas.microsoft.com/office/drawing/2014/main" id="{8C3859DE-9B48-4A38-B4ED-4B67BB102778}"/>
              </a:ext>
            </a:extLst>
          </p:cNvPr>
          <p:cNvSpPr>
            <a:spLocks noGrp="1"/>
          </p:cNvSpPr>
          <p:nvPr>
            <p:ph type="sldNum" sz="quarter" idx="18"/>
          </p:nvPr>
        </p:nvSpPr>
        <p:spPr/>
        <p:txBody>
          <a:bodyPr/>
          <a:lstStyle/>
          <a:p>
            <a:fld id="{C564DEAC-083F-4EA1-9D67-84BB3A537A3E}" type="slidenum">
              <a:rPr lang="de-DE" smtClean="0"/>
              <a:pPr/>
              <a:t>‹#›</a:t>
            </a:fld>
            <a:endParaRPr lang="de-DE"/>
          </a:p>
        </p:txBody>
      </p:sp>
      <p:sp>
        <p:nvSpPr>
          <p:cNvPr id="16" name="Textplatzhalter 33">
            <a:extLst>
              <a:ext uri="{FF2B5EF4-FFF2-40B4-BE49-F238E27FC236}">
                <a16:creationId xmlns:a16="http://schemas.microsoft.com/office/drawing/2014/main" id="{64429B62-8741-49E0-AB30-FF383524DCDF}"/>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3653064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1">
            <a:extLst>
              <a:ext uri="{FF2B5EF4-FFF2-40B4-BE49-F238E27FC236}">
                <a16:creationId xmlns:a16="http://schemas.microsoft.com/office/drawing/2014/main" id="{A914B142-9A3C-4A05-98CF-6ECAAF874762}"/>
              </a:ext>
            </a:extLst>
          </p:cNvPr>
          <p:cNvSpPr/>
          <p:nvPr userDrawn="1"/>
        </p:nvSpPr>
        <p:spPr>
          <a:xfrm>
            <a:off x="8668084" y="6237963"/>
            <a:ext cx="3523915" cy="6200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extLst>
              <a:ext uri="{FF2B5EF4-FFF2-40B4-BE49-F238E27FC236}">
                <a16:creationId xmlns:a16="http://schemas.microsoft.com/office/drawing/2014/main" id="{833A2633-E822-4B21-A181-3E155CEA4670}"/>
              </a:ext>
            </a:extLst>
          </p:cNvPr>
          <p:cNvSpPr/>
          <p:nvPr userDrawn="1"/>
        </p:nvSpPr>
        <p:spPr>
          <a:xfrm>
            <a:off x="0" y="6237963"/>
            <a:ext cx="8651874" cy="6200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ext Placeholder 11">
            <a:extLst>
              <a:ext uri="{FF2B5EF4-FFF2-40B4-BE49-F238E27FC236}">
                <a16:creationId xmlns:a16="http://schemas.microsoft.com/office/drawing/2014/main" id="{65909326-5AF4-4A88-97FF-ECA0369798D8}"/>
              </a:ext>
            </a:extLst>
          </p:cNvPr>
          <p:cNvSpPr>
            <a:spLocks noGrp="1"/>
          </p:cNvSpPr>
          <p:nvPr>
            <p:ph type="body" idx="1"/>
          </p:nvPr>
        </p:nvSpPr>
        <p:spPr>
          <a:xfrm>
            <a:off x="695326" y="1592263"/>
            <a:ext cx="7956550" cy="45370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2">
            <a:extLst>
              <a:ext uri="{FF2B5EF4-FFF2-40B4-BE49-F238E27FC236}">
                <a16:creationId xmlns:a16="http://schemas.microsoft.com/office/drawing/2014/main" id="{0EB72566-25B1-4AC5-8DFD-74DB68298277}"/>
              </a:ext>
            </a:extLst>
          </p:cNvPr>
          <p:cNvSpPr>
            <a:spLocks noGrp="1"/>
          </p:cNvSpPr>
          <p:nvPr>
            <p:ph type="title"/>
          </p:nvPr>
        </p:nvSpPr>
        <p:spPr>
          <a:xfrm>
            <a:off x="695325" y="136525"/>
            <a:ext cx="10801349" cy="952501"/>
          </a:xfrm>
          <a:prstGeom prst="rect">
            <a:avLst/>
          </a:prstGeom>
        </p:spPr>
        <p:txBody>
          <a:bodyPr vert="horz" lIns="0" tIns="0" rIns="0" bIns="0" rtlCol="0" anchor="b" anchorCtr="0">
            <a:noAutofit/>
          </a:bodyPr>
          <a:lstStyle/>
          <a:p>
            <a:r>
              <a:rPr lang="en-US" dirty="0"/>
              <a:t>Click to edit Master title style</a:t>
            </a:r>
          </a:p>
        </p:txBody>
      </p:sp>
      <p:sp>
        <p:nvSpPr>
          <p:cNvPr id="20" name="Datumsplatzhalter 19">
            <a:extLst>
              <a:ext uri="{FF2B5EF4-FFF2-40B4-BE49-F238E27FC236}">
                <a16:creationId xmlns:a16="http://schemas.microsoft.com/office/drawing/2014/main" id="{13EFEA2E-EA03-4D81-9489-7647000D9BE7}"/>
              </a:ext>
            </a:extLst>
          </p:cNvPr>
          <p:cNvSpPr>
            <a:spLocks noGrp="1"/>
          </p:cNvSpPr>
          <p:nvPr>
            <p:ph type="dt" sz="half" idx="2"/>
          </p:nvPr>
        </p:nvSpPr>
        <p:spPr>
          <a:xfrm>
            <a:off x="6305550" y="6352598"/>
            <a:ext cx="1225549" cy="365125"/>
          </a:xfrm>
          <a:prstGeom prst="rect">
            <a:avLst/>
          </a:prstGeom>
        </p:spPr>
        <p:txBody>
          <a:bodyPr vert="horz" lIns="91440" tIns="45720" rIns="91440" bIns="45720" rtlCol="0" anchor="ctr"/>
          <a:lstStyle>
            <a:lvl1pPr algn="r">
              <a:defRPr sz="1600" b="0">
                <a:solidFill>
                  <a:schemeClr val="bg1"/>
                </a:solidFill>
              </a:defRPr>
            </a:lvl1pPr>
          </a:lstStyle>
          <a:p>
            <a:fld id="{D63FBE7B-85BE-4FBC-9F71-D48AFE2C9C1F}" type="datetime1">
              <a:rPr lang="en-US" smtClean="0"/>
              <a:t>6/8/2020</a:t>
            </a:fld>
            <a:endParaRPr lang="de-DE" dirty="0"/>
          </a:p>
        </p:txBody>
      </p:sp>
      <p:sp>
        <p:nvSpPr>
          <p:cNvPr id="21" name="Fußzeilenplatzhalter 20">
            <a:extLst>
              <a:ext uri="{FF2B5EF4-FFF2-40B4-BE49-F238E27FC236}">
                <a16:creationId xmlns:a16="http://schemas.microsoft.com/office/drawing/2014/main" id="{DFBBA49C-F52C-4DF5-97C3-1E373625C25A}"/>
              </a:ext>
            </a:extLst>
          </p:cNvPr>
          <p:cNvSpPr>
            <a:spLocks noGrp="1"/>
          </p:cNvSpPr>
          <p:nvPr>
            <p:ph type="ftr" sz="quarter" idx="3"/>
          </p:nvPr>
        </p:nvSpPr>
        <p:spPr>
          <a:xfrm>
            <a:off x="8791074" y="6352598"/>
            <a:ext cx="3245350" cy="365125"/>
          </a:xfrm>
          <a:prstGeom prst="rect">
            <a:avLst/>
          </a:prstGeom>
        </p:spPr>
        <p:txBody>
          <a:bodyPr vert="horz" lIns="91440" tIns="45720" rIns="91440" bIns="45720" rtlCol="0" anchor="ctr"/>
          <a:lstStyle>
            <a:lvl1pPr algn="ctr" defTabSz="363600">
              <a:defRPr sz="1600" b="0">
                <a:solidFill>
                  <a:schemeClr val="bg1"/>
                </a:solidFill>
              </a:defRPr>
            </a:lvl1pPr>
          </a:lstStyle>
          <a:p>
            <a:r>
              <a:rPr lang="de-DE"/>
              <a:t>Valentin Schwind</a:t>
            </a:r>
            <a:endParaRPr lang="de-DE" dirty="0"/>
          </a:p>
        </p:txBody>
      </p:sp>
      <p:sp>
        <p:nvSpPr>
          <p:cNvPr id="22" name="Foliennummernplatzhalter 21">
            <a:extLst>
              <a:ext uri="{FF2B5EF4-FFF2-40B4-BE49-F238E27FC236}">
                <a16:creationId xmlns:a16="http://schemas.microsoft.com/office/drawing/2014/main" id="{60C13802-11A0-4808-BF6B-86CEA24AB3A0}"/>
              </a:ext>
            </a:extLst>
          </p:cNvPr>
          <p:cNvSpPr>
            <a:spLocks noGrp="1"/>
          </p:cNvSpPr>
          <p:nvPr>
            <p:ph type="sldNum" sz="quarter" idx="4"/>
          </p:nvPr>
        </p:nvSpPr>
        <p:spPr>
          <a:xfrm>
            <a:off x="7686675" y="6359905"/>
            <a:ext cx="783138" cy="365125"/>
          </a:xfrm>
          <a:prstGeom prst="rect">
            <a:avLst/>
          </a:prstGeom>
        </p:spPr>
        <p:txBody>
          <a:bodyPr vert="horz" lIns="91440" tIns="45720" rIns="91440" bIns="45720" rtlCol="0" anchor="ctr"/>
          <a:lstStyle>
            <a:lvl1pPr algn="r">
              <a:defRPr sz="1600" b="0">
                <a:solidFill>
                  <a:schemeClr val="bg1"/>
                </a:solidFill>
              </a:defRPr>
            </a:lvl1p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737556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2" r:id="rId4"/>
    <p:sldLayoutId id="2147483651" r:id="rId5"/>
    <p:sldLayoutId id="2147483655" r:id="rId6"/>
    <p:sldLayoutId id="2147483682" r:id="rId7"/>
    <p:sldLayoutId id="2147483657" r:id="rId8"/>
    <p:sldLayoutId id="2147483660" r:id="rId9"/>
    <p:sldLayoutId id="2147483661" r:id="rId10"/>
    <p:sldLayoutId id="2147483680" r:id="rId11"/>
    <p:sldLayoutId id="2147483681" r:id="rId12"/>
    <p:sldLayoutId id="2147483683" r:id="rId13"/>
  </p:sldLayoutIdLst>
  <p:hf hdr="0" dt="0"/>
  <p:txStyles>
    <p:title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85750" marR="0" indent="-285750" algn="l" defTabSz="284400" rtl="0" eaLnBrk="1" fontAlgn="auto" latinLnBrk="0" hangingPunct="1">
        <a:lnSpc>
          <a:spcPct val="90000"/>
        </a:lnSpc>
        <a:spcBef>
          <a:spcPts val="500"/>
        </a:spcBef>
        <a:spcAft>
          <a:spcPts val="600"/>
        </a:spcAft>
        <a:buClr>
          <a:srgbClr val="00B0F0"/>
        </a:buClr>
        <a:buSzPts val="2400"/>
        <a:buFont typeface="Wingdings" panose="05000000000000000000" pitchFamily="2" charset="2"/>
        <a:buChar char="§"/>
        <a:tabLst/>
        <a:defRPr lang="en-US" sz="2200" kern="1200" noProof="0" dirty="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582" userDrawn="1">
          <p15:clr>
            <a:srgbClr val="F26B43"/>
          </p15:clr>
        </p15:guide>
        <p15:guide id="3" pos="2933" userDrawn="1">
          <p15:clr>
            <a:srgbClr val="F26B43"/>
          </p15:clr>
        </p15:guide>
        <p15:guide id="4" pos="5450" userDrawn="1">
          <p15:clr>
            <a:srgbClr val="F26B43"/>
          </p15:clr>
        </p15:guide>
        <p15:guide id="5" orient="horz" pos="2500" userDrawn="1">
          <p15:clr>
            <a:srgbClr val="F26B43"/>
          </p15:clr>
        </p15:guide>
        <p15:guide id="6" orient="horz" pos="3929" userDrawn="1">
          <p15:clr>
            <a:srgbClr val="F26B43"/>
          </p15:clr>
        </p15:guide>
        <p15:guide id="7" orient="horz" pos="3997" userDrawn="1">
          <p15:clr>
            <a:srgbClr val="F26B43"/>
          </p15:clr>
        </p15:guide>
        <p15:guide id="8" orient="horz" pos="73" userDrawn="1">
          <p15:clr>
            <a:srgbClr val="F26B43"/>
          </p15:clr>
        </p15:guide>
        <p15:guide id="9" orient="horz" pos="686" userDrawn="1">
          <p15:clr>
            <a:srgbClr val="F26B43"/>
          </p15:clr>
        </p15:guide>
        <p15:guide id="10" orient="horz" pos="1003" userDrawn="1">
          <p15:clr>
            <a:srgbClr val="F26B43"/>
          </p15:clr>
        </p15:guide>
        <p15:guide id="11" pos="7242" userDrawn="1">
          <p15:clr>
            <a:srgbClr val="F26B43"/>
          </p15:clr>
        </p15:guide>
        <p15:guide id="12" orient="horz" pos="799" userDrawn="1">
          <p15:clr>
            <a:srgbClr val="F26B43"/>
          </p15:clr>
        </p15:guide>
        <p15:guide id="13" orient="horz" pos="38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https://commons.wikimedia.org/wiki/File:Fisher-stainedglass-gonville-caius.jpg"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doi.org/10.1145/3290605.3300737" TargetMode="Externa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doi.org/10.1145/3290605.3300737"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doi.org/10.1111/1467-9639.00013"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75452-D548-4EEC-BA89-DE48BBA11484}"/>
              </a:ext>
            </a:extLst>
          </p:cNvPr>
          <p:cNvSpPr>
            <a:spLocks noGrp="1"/>
          </p:cNvSpPr>
          <p:nvPr>
            <p:ph type="ctrTitle"/>
          </p:nvPr>
        </p:nvSpPr>
        <p:spPr/>
        <p:txBody>
          <a:bodyPr/>
          <a:lstStyle/>
          <a:p>
            <a:r>
              <a:rPr lang="de-DE" dirty="0" err="1"/>
              <a:t>Empirical</a:t>
            </a:r>
            <a:r>
              <a:rPr lang="de-DE" dirty="0"/>
              <a:t> Research</a:t>
            </a:r>
          </a:p>
        </p:txBody>
      </p:sp>
      <p:sp>
        <p:nvSpPr>
          <p:cNvPr id="2" name="Subtitle 1">
            <a:extLst>
              <a:ext uri="{FF2B5EF4-FFF2-40B4-BE49-F238E27FC236}">
                <a16:creationId xmlns:a16="http://schemas.microsoft.com/office/drawing/2014/main" id="{165E0CA5-279E-4290-85DD-85D33AC6ADB8}"/>
              </a:ext>
            </a:extLst>
          </p:cNvPr>
          <p:cNvSpPr>
            <a:spLocks noGrp="1"/>
          </p:cNvSpPr>
          <p:nvPr>
            <p:ph type="subTitle" idx="1"/>
          </p:nvPr>
        </p:nvSpPr>
        <p:spPr/>
        <p:txBody>
          <a:bodyPr/>
          <a:lstStyle/>
          <a:p>
            <a:endParaRPr lang="de-DE" dirty="0"/>
          </a:p>
        </p:txBody>
      </p:sp>
      <p:sp>
        <p:nvSpPr>
          <p:cNvPr id="6" name="Picture Placeholder 5">
            <a:extLst>
              <a:ext uri="{FF2B5EF4-FFF2-40B4-BE49-F238E27FC236}">
                <a16:creationId xmlns:a16="http://schemas.microsoft.com/office/drawing/2014/main" id="{6F3F3A4F-BC17-4AE8-9758-0AAD46F9E98C}"/>
              </a:ext>
            </a:extLst>
          </p:cNvPr>
          <p:cNvSpPr>
            <a:spLocks noGrp="1"/>
          </p:cNvSpPr>
          <p:nvPr>
            <p:ph type="pic" sz="quarter" idx="15"/>
          </p:nvPr>
        </p:nvSpPr>
        <p:spPr/>
      </p:sp>
      <p:sp>
        <p:nvSpPr>
          <p:cNvPr id="8" name="Picture Placeholder 7">
            <a:extLst>
              <a:ext uri="{FF2B5EF4-FFF2-40B4-BE49-F238E27FC236}">
                <a16:creationId xmlns:a16="http://schemas.microsoft.com/office/drawing/2014/main" id="{8EFA302C-227C-42D3-9079-67A2AA13211A}"/>
              </a:ext>
            </a:extLst>
          </p:cNvPr>
          <p:cNvSpPr>
            <a:spLocks noGrp="1"/>
          </p:cNvSpPr>
          <p:nvPr>
            <p:ph type="pic" sz="quarter" idx="16"/>
          </p:nvPr>
        </p:nvSpPr>
        <p:spPr/>
      </p:sp>
      <p:sp>
        <p:nvSpPr>
          <p:cNvPr id="9" name="Picture Placeholder 8">
            <a:extLst>
              <a:ext uri="{FF2B5EF4-FFF2-40B4-BE49-F238E27FC236}">
                <a16:creationId xmlns:a16="http://schemas.microsoft.com/office/drawing/2014/main" id="{DF8B84DB-4D4B-42B3-9DF1-0C803E98E93E}"/>
              </a:ext>
            </a:extLst>
          </p:cNvPr>
          <p:cNvSpPr>
            <a:spLocks noGrp="1"/>
          </p:cNvSpPr>
          <p:nvPr>
            <p:ph type="pic" sz="quarter" idx="17"/>
          </p:nvPr>
        </p:nvSpPr>
        <p:spPr/>
      </p:sp>
      <p:sp>
        <p:nvSpPr>
          <p:cNvPr id="7" name="Text Placeholder 6">
            <a:extLst>
              <a:ext uri="{FF2B5EF4-FFF2-40B4-BE49-F238E27FC236}">
                <a16:creationId xmlns:a16="http://schemas.microsoft.com/office/drawing/2014/main" id="{3D6A52E9-D2F7-4276-AA42-83B9923BA668}"/>
              </a:ext>
            </a:extLst>
          </p:cNvPr>
          <p:cNvSpPr>
            <a:spLocks noGrp="1"/>
          </p:cNvSpPr>
          <p:nvPr>
            <p:ph type="body" sz="quarter" idx="21"/>
          </p:nvPr>
        </p:nvSpPr>
        <p:spPr>
          <a:xfrm>
            <a:off x="2002971" y="6356350"/>
            <a:ext cx="5798458" cy="365125"/>
          </a:xfrm>
        </p:spPr>
        <p:txBody>
          <a:bodyPr>
            <a:normAutofit/>
          </a:bodyPr>
          <a:lstStyle/>
          <a:p>
            <a:r>
              <a:rPr lang="en-US" sz="1200" dirty="0"/>
              <a:t>The following content is licensed under a Creative Commons Attribution 4.0 International license (CC BY-SA 4.0)</a:t>
            </a:r>
          </a:p>
        </p:txBody>
      </p:sp>
      <p:sp>
        <p:nvSpPr>
          <p:cNvPr id="10" name="Picture Placeholder 9">
            <a:extLst>
              <a:ext uri="{FF2B5EF4-FFF2-40B4-BE49-F238E27FC236}">
                <a16:creationId xmlns:a16="http://schemas.microsoft.com/office/drawing/2014/main" id="{ACE3EC48-A42B-4E6A-8EC5-8CB4120AE59D}"/>
              </a:ext>
            </a:extLst>
          </p:cNvPr>
          <p:cNvSpPr>
            <a:spLocks noGrp="1"/>
          </p:cNvSpPr>
          <p:nvPr>
            <p:ph type="pic" sz="quarter" idx="25"/>
          </p:nvPr>
        </p:nvSpPr>
        <p:spPr/>
      </p:sp>
      <p:sp>
        <p:nvSpPr>
          <p:cNvPr id="28" name="Fußzeilenplatzhalter 27">
            <a:extLst>
              <a:ext uri="{FF2B5EF4-FFF2-40B4-BE49-F238E27FC236}">
                <a16:creationId xmlns:a16="http://schemas.microsoft.com/office/drawing/2014/main" id="{A14D6A10-FCBD-43C4-9B24-CD6428E5EA65}"/>
              </a:ext>
            </a:extLst>
          </p:cNvPr>
          <p:cNvSpPr>
            <a:spLocks noGrp="1"/>
          </p:cNvSpPr>
          <p:nvPr>
            <p:ph type="ftr" sz="quarter" idx="27"/>
          </p:nvPr>
        </p:nvSpPr>
        <p:spPr/>
        <p:txBody>
          <a:bodyPr/>
          <a:lstStyle/>
          <a:p>
            <a:r>
              <a:rPr lang="de-DE"/>
              <a:t>Valentin Schwind</a:t>
            </a:r>
            <a:endParaRPr lang="de-DE" dirty="0"/>
          </a:p>
        </p:txBody>
      </p:sp>
      <p:sp>
        <p:nvSpPr>
          <p:cNvPr id="12" name="Foliennummernplatzhalter 11">
            <a:extLst>
              <a:ext uri="{FF2B5EF4-FFF2-40B4-BE49-F238E27FC236}">
                <a16:creationId xmlns:a16="http://schemas.microsoft.com/office/drawing/2014/main" id="{949606A8-74C1-4D5C-9083-2C32D4B3A7A7}"/>
              </a:ext>
            </a:extLst>
          </p:cNvPr>
          <p:cNvSpPr>
            <a:spLocks noGrp="1"/>
          </p:cNvSpPr>
          <p:nvPr>
            <p:ph type="sldNum" sz="quarter" idx="28"/>
          </p:nvPr>
        </p:nvSpPr>
        <p:spPr/>
        <p:txBody>
          <a:bodyPr/>
          <a:lstStyle/>
          <a:p>
            <a:fld id="{002E4239-9C90-407D-B00F-DCBF08F5A841}" type="slidenum">
              <a:rPr lang="en-US" smtClean="0"/>
              <a:pPr/>
              <a:t>1</a:t>
            </a:fld>
            <a:endParaRPr lang="en-US"/>
          </a:p>
        </p:txBody>
      </p:sp>
      <p:sp>
        <p:nvSpPr>
          <p:cNvPr id="25" name="Rectangle 7">
            <a:extLst>
              <a:ext uri="{FF2B5EF4-FFF2-40B4-BE49-F238E27FC236}">
                <a16:creationId xmlns:a16="http://schemas.microsoft.com/office/drawing/2014/main" id="{8313B69C-47FF-475E-8B61-845683C92909}"/>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3600000" bIns="108000" rtlCol="0" anchor="b" anchorCtr="0">
            <a:spAutoFit/>
          </a:bodyPr>
          <a:lstStyle/>
          <a:p>
            <a:r>
              <a:rPr lang="en-US" sz="1200" dirty="0">
                <a:solidFill>
                  <a:schemeClr val="tx1"/>
                </a:solidFill>
              </a:rPr>
              <a:t>Image Source: https://pxhere.com/de/photo/544817</a:t>
            </a:r>
          </a:p>
        </p:txBody>
      </p:sp>
      <p:pic>
        <p:nvPicPr>
          <p:cNvPr id="17" name="Picture 2">
            <a:extLst>
              <a:ext uri="{FF2B5EF4-FFF2-40B4-BE49-F238E27FC236}">
                <a16:creationId xmlns:a16="http://schemas.microsoft.com/office/drawing/2014/main" id="{FCA28DB7-A5CF-4C19-9875-070FE4F871EB}"/>
              </a:ext>
            </a:extLst>
          </p:cNvPr>
          <p:cNvPicPr>
            <a:picLocks noChangeAspect="1" noChangeArrowheads="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695327" y="6343404"/>
            <a:ext cx="1160554" cy="4061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Placeholder 12" descr="A picture containing text&#10;&#10;Description automatically generated">
            <a:extLst>
              <a:ext uri="{FF2B5EF4-FFF2-40B4-BE49-F238E27FC236}">
                <a16:creationId xmlns:a16="http://schemas.microsoft.com/office/drawing/2014/main" id="{C6DBF55B-344B-426A-AFFD-E59EDB5E2412}"/>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32287" b="32287"/>
          <a:stretch>
            <a:fillRect/>
          </a:stretch>
        </p:blipFill>
        <p:spPr/>
      </p:pic>
    </p:spTree>
    <p:extLst>
      <p:ext uri="{BB962C8B-B14F-4D97-AF65-F5344CB8AC3E}">
        <p14:creationId xmlns:p14="http://schemas.microsoft.com/office/powerpoint/2010/main" val="1490774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0100B-29BE-42C0-BE1E-7ACACA2771C3}"/>
              </a:ext>
            </a:extLst>
          </p:cNvPr>
          <p:cNvSpPr>
            <a:spLocks noGrp="1"/>
          </p:cNvSpPr>
          <p:nvPr>
            <p:ph type="title"/>
          </p:nvPr>
        </p:nvSpPr>
        <p:spPr/>
        <p:txBody>
          <a:bodyPr/>
          <a:lstStyle/>
          <a:p>
            <a:r>
              <a:rPr lang="de-DE" dirty="0"/>
              <a:t>Experimental Designs</a:t>
            </a:r>
          </a:p>
        </p:txBody>
      </p:sp>
      <p:sp>
        <p:nvSpPr>
          <p:cNvPr id="3" name="Text Placeholder 2">
            <a:extLst>
              <a:ext uri="{FF2B5EF4-FFF2-40B4-BE49-F238E27FC236}">
                <a16:creationId xmlns:a16="http://schemas.microsoft.com/office/drawing/2014/main" id="{37FF3A27-6B05-4220-B863-57F3B2A4E255}"/>
              </a:ext>
            </a:extLst>
          </p:cNvPr>
          <p:cNvSpPr>
            <a:spLocks noGrp="1"/>
          </p:cNvSpPr>
          <p:nvPr>
            <p:ph type="body" sz="quarter" idx="13"/>
          </p:nvPr>
        </p:nvSpPr>
        <p:spPr/>
        <p:txBody>
          <a:bodyPr>
            <a:normAutofit/>
          </a:bodyPr>
          <a:lstStyle/>
          <a:p>
            <a:r>
              <a:rPr lang="de-DE" dirty="0"/>
              <a:t>In </a:t>
            </a:r>
            <a:r>
              <a:rPr lang="de-DE" dirty="0" err="1"/>
              <a:t>controlled</a:t>
            </a:r>
            <a:r>
              <a:rPr lang="de-DE" dirty="0"/>
              <a:t> </a:t>
            </a:r>
            <a:r>
              <a:rPr lang="de-DE" dirty="0" err="1"/>
              <a:t>experiments</a:t>
            </a:r>
            <a:r>
              <a:rPr lang="de-DE" dirty="0"/>
              <a:t>, </a:t>
            </a:r>
            <a:r>
              <a:rPr lang="de-DE" dirty="0" err="1"/>
              <a:t>it</a:t>
            </a:r>
            <a:r>
              <a:rPr lang="de-DE" dirty="0"/>
              <a:t> </a:t>
            </a:r>
            <a:r>
              <a:rPr lang="de-DE" dirty="0" err="1"/>
              <a:t>is</a:t>
            </a:r>
            <a:r>
              <a:rPr lang="de-DE" dirty="0"/>
              <a:t> possible </a:t>
            </a:r>
            <a:r>
              <a:rPr lang="de-DE" dirty="0" err="1"/>
              <a:t>to</a:t>
            </a:r>
            <a:r>
              <a:rPr lang="de-DE" dirty="0"/>
              <a:t> </a:t>
            </a:r>
            <a:r>
              <a:rPr lang="de-DE" dirty="0" err="1"/>
              <a:t>analyze</a:t>
            </a:r>
            <a:r>
              <a:rPr lang="de-DE" dirty="0"/>
              <a:t> multiple </a:t>
            </a:r>
            <a:r>
              <a:rPr lang="de-DE" dirty="0" err="1"/>
              <a:t>factors</a:t>
            </a:r>
            <a:r>
              <a:rPr lang="de-DE" dirty="0"/>
              <a:t> at </a:t>
            </a:r>
            <a:r>
              <a:rPr lang="de-DE" dirty="0" err="1"/>
              <a:t>the</a:t>
            </a:r>
            <a:r>
              <a:rPr lang="de-DE" dirty="0"/>
              <a:t> same time</a:t>
            </a:r>
          </a:p>
          <a:p>
            <a:pPr marL="357188" lvl="1" indent="0">
              <a:buNone/>
            </a:pPr>
            <a:r>
              <a:rPr lang="de-DE" dirty="0">
                <a:sym typeface="Wingdings" panose="05000000000000000000" pitchFamily="2" charset="2"/>
              </a:rPr>
              <a:t> such </a:t>
            </a:r>
            <a:r>
              <a:rPr lang="de-DE" dirty="0" err="1">
                <a:sym typeface="Wingdings" panose="05000000000000000000" pitchFamily="2" charset="2"/>
              </a:rPr>
              <a:t>designs</a:t>
            </a:r>
            <a:r>
              <a:rPr lang="de-DE" dirty="0">
                <a:sym typeface="Wingdings" panose="05000000000000000000" pitchFamily="2" charset="2"/>
              </a:rPr>
              <a:t> </a:t>
            </a:r>
            <a:r>
              <a:rPr lang="de-DE" dirty="0" err="1">
                <a:sym typeface="Wingdings" panose="05000000000000000000" pitchFamily="2" charset="2"/>
              </a:rPr>
              <a:t>are</a:t>
            </a:r>
            <a:r>
              <a:rPr lang="de-DE" dirty="0">
                <a:sym typeface="Wingdings" panose="05000000000000000000" pitchFamily="2" charset="2"/>
              </a:rPr>
              <a:t> </a:t>
            </a:r>
            <a:r>
              <a:rPr lang="de-DE" dirty="0" err="1">
                <a:sym typeface="Wingdings" panose="05000000000000000000" pitchFamily="2" charset="2"/>
              </a:rPr>
              <a:t>called</a:t>
            </a:r>
            <a:r>
              <a:rPr lang="de-DE" dirty="0">
                <a:sym typeface="Wingdings" panose="05000000000000000000" pitchFamily="2" charset="2"/>
              </a:rPr>
              <a:t>: </a:t>
            </a:r>
            <a:r>
              <a:rPr lang="de-DE" dirty="0" err="1">
                <a:sym typeface="Wingdings" panose="05000000000000000000" pitchFamily="2" charset="2"/>
              </a:rPr>
              <a:t>m</a:t>
            </a:r>
            <a:r>
              <a:rPr lang="de-DE" dirty="0" err="1"/>
              <a:t>ultifactorial</a:t>
            </a:r>
            <a:r>
              <a:rPr lang="de-DE" dirty="0"/>
              <a:t> </a:t>
            </a:r>
            <a:r>
              <a:rPr lang="de-DE" dirty="0" err="1"/>
              <a:t>designs</a:t>
            </a:r>
            <a:endParaRPr lang="de-DE" dirty="0"/>
          </a:p>
          <a:p>
            <a:pPr lvl="1"/>
            <a:r>
              <a:rPr lang="en-US" dirty="0"/>
              <a:t>Single or multifactorial designs: each factor must have at least two characteristics</a:t>
            </a:r>
            <a:endParaRPr lang="de-DE" dirty="0"/>
          </a:p>
          <a:p>
            <a:pPr marL="357188" lvl="1" indent="0">
              <a:buNone/>
            </a:pPr>
            <a:r>
              <a:rPr lang="de-DE" dirty="0">
                <a:sym typeface="Wingdings" panose="05000000000000000000" pitchFamily="2" charset="2"/>
              </a:rPr>
              <a:t> such </a:t>
            </a:r>
            <a:r>
              <a:rPr lang="en-US" dirty="0"/>
              <a:t>characteristics</a:t>
            </a:r>
            <a:r>
              <a:rPr lang="de-DE" dirty="0">
                <a:sym typeface="Wingdings" panose="05000000000000000000" pitchFamily="2" charset="2"/>
              </a:rPr>
              <a:t> </a:t>
            </a:r>
            <a:r>
              <a:rPr lang="de-DE" dirty="0" err="1">
                <a:sym typeface="Wingdings" panose="05000000000000000000" pitchFamily="2" charset="2"/>
              </a:rPr>
              <a:t>are</a:t>
            </a:r>
            <a:r>
              <a:rPr lang="de-DE" dirty="0">
                <a:sym typeface="Wingdings" panose="05000000000000000000" pitchFamily="2" charset="2"/>
              </a:rPr>
              <a:t> </a:t>
            </a:r>
            <a:r>
              <a:rPr lang="de-DE" dirty="0" err="1">
                <a:sym typeface="Wingdings" panose="05000000000000000000" pitchFamily="2" charset="2"/>
              </a:rPr>
              <a:t>called</a:t>
            </a:r>
            <a:r>
              <a:rPr lang="de-DE" dirty="0">
                <a:sym typeface="Wingdings" panose="05000000000000000000" pitchFamily="2" charset="2"/>
              </a:rPr>
              <a:t>: </a:t>
            </a:r>
            <a:r>
              <a:rPr lang="de-DE" dirty="0" err="1">
                <a:sym typeface="Wingdings" panose="05000000000000000000" pitchFamily="2" charset="2"/>
              </a:rPr>
              <a:t>levels</a:t>
            </a:r>
            <a:endParaRPr lang="de-DE" dirty="0">
              <a:sym typeface="Wingdings" panose="05000000000000000000" pitchFamily="2" charset="2"/>
            </a:endParaRPr>
          </a:p>
          <a:p>
            <a:pPr marL="357188" lvl="1" indent="0">
              <a:buNone/>
            </a:pPr>
            <a:r>
              <a:rPr lang="en-US" dirty="0">
                <a:sym typeface="Wingdings" panose="05000000000000000000" pitchFamily="2" charset="2"/>
              </a:rPr>
              <a:t> </a:t>
            </a:r>
            <a:r>
              <a:rPr lang="en-US" dirty="0"/>
              <a:t>the combination of levels are called: conditions</a:t>
            </a:r>
            <a:endParaRPr lang="de-DE" dirty="0"/>
          </a:p>
          <a:p>
            <a:r>
              <a:rPr lang="en-US" dirty="0"/>
              <a:t>Levels can have different types:</a:t>
            </a:r>
          </a:p>
          <a:p>
            <a:pPr lvl="1"/>
            <a:r>
              <a:rPr lang="en-US" dirty="0"/>
              <a:t>present (yes/no)</a:t>
            </a:r>
          </a:p>
          <a:p>
            <a:pPr lvl="1"/>
            <a:r>
              <a:rPr lang="en-US" dirty="0"/>
              <a:t>categorial (dogs, cats, …)</a:t>
            </a:r>
          </a:p>
          <a:p>
            <a:pPr lvl="1"/>
            <a:r>
              <a:rPr lang="en-US" dirty="0"/>
              <a:t>continuous (volume, length, age, …)</a:t>
            </a:r>
          </a:p>
          <a:p>
            <a:endParaRPr lang="en-US" dirty="0"/>
          </a:p>
          <a:p>
            <a:pPr lvl="1"/>
            <a:endParaRPr lang="en-US" dirty="0"/>
          </a:p>
          <a:p>
            <a:pPr lvl="1"/>
            <a:endParaRPr lang="de-DE" dirty="0"/>
          </a:p>
        </p:txBody>
      </p:sp>
      <p:sp>
        <p:nvSpPr>
          <p:cNvPr id="4" name="Text Placeholder 3">
            <a:extLst>
              <a:ext uri="{FF2B5EF4-FFF2-40B4-BE49-F238E27FC236}">
                <a16:creationId xmlns:a16="http://schemas.microsoft.com/office/drawing/2014/main" id="{2A037910-3D40-47BA-BA2D-B356160852E4}"/>
              </a:ext>
            </a:extLst>
          </p:cNvPr>
          <p:cNvSpPr>
            <a:spLocks noGrp="1"/>
          </p:cNvSpPr>
          <p:nvPr>
            <p:ph type="body" sz="quarter" idx="15"/>
          </p:nvPr>
        </p:nvSpPr>
        <p:spPr/>
        <p:txBody>
          <a:bodyPr/>
          <a:lstStyle/>
          <a:p>
            <a:endParaRPr lang="de-DE"/>
          </a:p>
        </p:txBody>
      </p:sp>
      <p:sp>
        <p:nvSpPr>
          <p:cNvPr id="5" name="Text Placeholder 4">
            <a:extLst>
              <a:ext uri="{FF2B5EF4-FFF2-40B4-BE49-F238E27FC236}">
                <a16:creationId xmlns:a16="http://schemas.microsoft.com/office/drawing/2014/main" id="{A022BC64-2183-4AE4-A7ED-8D2EFE019971}"/>
              </a:ext>
            </a:extLst>
          </p:cNvPr>
          <p:cNvSpPr>
            <a:spLocks noGrp="1"/>
          </p:cNvSpPr>
          <p:nvPr>
            <p:ph type="body" sz="quarter" idx="21"/>
          </p:nvPr>
        </p:nvSpPr>
        <p:spPr/>
        <p:txBody>
          <a:bodyPr/>
          <a:lstStyle/>
          <a:p>
            <a:r>
              <a:rPr lang="de-DE" dirty="0" err="1"/>
              <a:t>Empirical</a:t>
            </a:r>
            <a:r>
              <a:rPr lang="de-DE" dirty="0"/>
              <a:t> Research</a:t>
            </a:r>
          </a:p>
        </p:txBody>
      </p:sp>
      <p:sp>
        <p:nvSpPr>
          <p:cNvPr id="6" name="Footer Placeholder 5">
            <a:extLst>
              <a:ext uri="{FF2B5EF4-FFF2-40B4-BE49-F238E27FC236}">
                <a16:creationId xmlns:a16="http://schemas.microsoft.com/office/drawing/2014/main" id="{08266264-FBEC-47B9-8942-B735B5C6EFBC}"/>
              </a:ext>
            </a:extLst>
          </p:cNvPr>
          <p:cNvSpPr>
            <a:spLocks noGrp="1"/>
          </p:cNvSpPr>
          <p:nvPr>
            <p:ph type="ftr" sz="quarter" idx="23"/>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27BAE858-20E6-4709-9014-AA3B5CC2E2D3}"/>
              </a:ext>
            </a:extLst>
          </p:cNvPr>
          <p:cNvSpPr>
            <a:spLocks noGrp="1"/>
          </p:cNvSpPr>
          <p:nvPr>
            <p:ph type="sldNum" sz="quarter" idx="24"/>
          </p:nvPr>
        </p:nvSpPr>
        <p:spPr/>
        <p:txBody>
          <a:bodyPr/>
          <a:lstStyle/>
          <a:p>
            <a:fld id="{C564DEAC-083F-4EA1-9D67-84BB3A537A3E}" type="slidenum">
              <a:rPr lang="de-DE" smtClean="0"/>
              <a:pPr/>
              <a:t>10</a:t>
            </a:fld>
            <a:endParaRPr lang="de-DE" dirty="0"/>
          </a:p>
        </p:txBody>
      </p:sp>
    </p:spTree>
    <p:extLst>
      <p:ext uri="{BB962C8B-B14F-4D97-AF65-F5344CB8AC3E}">
        <p14:creationId xmlns:p14="http://schemas.microsoft.com/office/powerpoint/2010/main" val="207411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0100B-29BE-42C0-BE1E-7ACACA2771C3}"/>
              </a:ext>
            </a:extLst>
          </p:cNvPr>
          <p:cNvSpPr>
            <a:spLocks noGrp="1"/>
          </p:cNvSpPr>
          <p:nvPr>
            <p:ph type="title"/>
          </p:nvPr>
        </p:nvSpPr>
        <p:spPr/>
        <p:txBody>
          <a:bodyPr/>
          <a:lstStyle/>
          <a:p>
            <a:r>
              <a:rPr lang="de-DE" dirty="0"/>
              <a:t>Experimental Variables</a:t>
            </a:r>
          </a:p>
        </p:txBody>
      </p:sp>
      <p:sp>
        <p:nvSpPr>
          <p:cNvPr id="3" name="Text Placeholder 2">
            <a:extLst>
              <a:ext uri="{FF2B5EF4-FFF2-40B4-BE49-F238E27FC236}">
                <a16:creationId xmlns:a16="http://schemas.microsoft.com/office/drawing/2014/main" id="{37FF3A27-6B05-4220-B863-57F3B2A4E255}"/>
              </a:ext>
            </a:extLst>
          </p:cNvPr>
          <p:cNvSpPr>
            <a:spLocks noGrp="1"/>
          </p:cNvSpPr>
          <p:nvPr>
            <p:ph type="body" sz="quarter" idx="13"/>
          </p:nvPr>
        </p:nvSpPr>
        <p:spPr/>
        <p:txBody>
          <a:bodyPr>
            <a:normAutofit/>
          </a:bodyPr>
          <a:lstStyle/>
          <a:p>
            <a:r>
              <a:rPr lang="de-DE" dirty="0"/>
              <a:t>Fixed </a:t>
            </a:r>
            <a:r>
              <a:rPr lang="de-DE" dirty="0" err="1"/>
              <a:t>Factors</a:t>
            </a:r>
            <a:r>
              <a:rPr lang="de-DE" dirty="0"/>
              <a:t> (x) </a:t>
            </a:r>
            <a:r>
              <a:rPr lang="de-DE" dirty="0">
                <a:sym typeface="Wingdings" panose="05000000000000000000" pitchFamily="2" charset="2"/>
              </a:rPr>
              <a:t> I</a:t>
            </a:r>
            <a:r>
              <a:rPr lang="de-DE" dirty="0"/>
              <a:t>ndependent variables</a:t>
            </a:r>
          </a:p>
          <a:p>
            <a:pPr lvl="1"/>
            <a:r>
              <a:rPr lang="de-DE" dirty="0"/>
              <a:t>„</a:t>
            </a:r>
            <a:r>
              <a:rPr lang="de-DE" dirty="0" err="1"/>
              <a:t>what</a:t>
            </a:r>
            <a:r>
              <a:rPr lang="de-DE" dirty="0"/>
              <a:t> </a:t>
            </a:r>
            <a:r>
              <a:rPr lang="de-DE" dirty="0" err="1"/>
              <a:t>we</a:t>
            </a:r>
            <a:r>
              <a:rPr lang="de-DE" dirty="0"/>
              <a:t> </a:t>
            </a:r>
            <a:r>
              <a:rPr lang="de-DE" dirty="0" err="1"/>
              <a:t>control</a:t>
            </a:r>
            <a:r>
              <a:rPr lang="de-DE" dirty="0"/>
              <a:t>“ (e.g. </a:t>
            </a:r>
            <a:r>
              <a:rPr lang="de-DE" dirty="0" err="1"/>
              <a:t>the</a:t>
            </a:r>
            <a:r>
              <a:rPr lang="de-DE" dirty="0"/>
              <a:t> prototype)</a:t>
            </a:r>
          </a:p>
          <a:p>
            <a:pPr lvl="1"/>
            <a:r>
              <a:rPr lang="de-DE" dirty="0"/>
              <a:t>Levels </a:t>
            </a:r>
            <a:r>
              <a:rPr lang="de-DE" dirty="0" err="1"/>
              <a:t>are</a:t>
            </a:r>
            <a:r>
              <a:rPr lang="de-DE" dirty="0"/>
              <a:t> </a:t>
            </a:r>
            <a:r>
              <a:rPr lang="de-DE" dirty="0" err="1"/>
              <a:t>fixed</a:t>
            </a:r>
            <a:r>
              <a:rPr lang="de-DE" dirty="0"/>
              <a:t> and </a:t>
            </a:r>
            <a:r>
              <a:rPr lang="de-DE" dirty="0" err="1"/>
              <a:t>represent</a:t>
            </a:r>
            <a:r>
              <a:rPr lang="de-DE" dirty="0"/>
              <a:t> </a:t>
            </a:r>
            <a:r>
              <a:rPr lang="de-DE" dirty="0" err="1"/>
              <a:t>the</a:t>
            </a:r>
            <a:r>
              <a:rPr lang="de-DE" dirty="0"/>
              <a:t> experimental </a:t>
            </a:r>
            <a:r>
              <a:rPr lang="de-DE" dirty="0" err="1"/>
              <a:t>interest</a:t>
            </a:r>
            <a:endParaRPr lang="de-DE" dirty="0"/>
          </a:p>
          <a:p>
            <a:r>
              <a:rPr lang="de-DE" dirty="0" err="1"/>
              <a:t>Measures</a:t>
            </a:r>
            <a:r>
              <a:rPr lang="de-DE" dirty="0"/>
              <a:t> (y) </a:t>
            </a:r>
            <a:r>
              <a:rPr lang="de-DE" dirty="0">
                <a:sym typeface="Wingdings" panose="05000000000000000000" pitchFamily="2" charset="2"/>
              </a:rPr>
              <a:t> </a:t>
            </a:r>
            <a:r>
              <a:rPr lang="de-DE" dirty="0" err="1">
                <a:sym typeface="Wingdings" panose="05000000000000000000" pitchFamily="2" charset="2"/>
              </a:rPr>
              <a:t>Dependent</a:t>
            </a:r>
            <a:r>
              <a:rPr lang="de-DE" dirty="0">
                <a:sym typeface="Wingdings" panose="05000000000000000000" pitchFamily="2" charset="2"/>
              </a:rPr>
              <a:t> variables</a:t>
            </a:r>
            <a:endParaRPr lang="de-DE" dirty="0"/>
          </a:p>
          <a:p>
            <a:pPr lvl="1"/>
            <a:r>
              <a:rPr lang="de-DE" dirty="0"/>
              <a:t>„</a:t>
            </a:r>
            <a:r>
              <a:rPr lang="de-DE" dirty="0" err="1"/>
              <a:t>what</a:t>
            </a:r>
            <a:r>
              <a:rPr lang="de-DE" dirty="0"/>
              <a:t> </a:t>
            </a:r>
            <a:r>
              <a:rPr lang="de-DE" dirty="0" err="1"/>
              <a:t>we</a:t>
            </a:r>
            <a:r>
              <a:rPr lang="de-DE" dirty="0"/>
              <a:t> </a:t>
            </a:r>
            <a:r>
              <a:rPr lang="de-DE" dirty="0" err="1"/>
              <a:t>observe</a:t>
            </a:r>
            <a:r>
              <a:rPr lang="de-DE" dirty="0"/>
              <a:t>“ (e.g. </a:t>
            </a:r>
            <a:r>
              <a:rPr lang="de-DE" dirty="0" err="1"/>
              <a:t>task</a:t>
            </a:r>
            <a:r>
              <a:rPr lang="de-DE" dirty="0"/>
              <a:t> </a:t>
            </a:r>
            <a:r>
              <a:rPr lang="de-DE" dirty="0" err="1"/>
              <a:t>completion</a:t>
            </a:r>
            <a:r>
              <a:rPr lang="de-DE" dirty="0"/>
              <a:t> time)</a:t>
            </a:r>
          </a:p>
          <a:p>
            <a:pPr lvl="1"/>
            <a:r>
              <a:rPr lang="de-DE" dirty="0"/>
              <a:t>The </a:t>
            </a:r>
            <a:r>
              <a:rPr lang="de-DE" dirty="0" err="1"/>
              <a:t>measure</a:t>
            </a:r>
            <a:r>
              <a:rPr lang="de-DE" dirty="0"/>
              <a:t> </a:t>
            </a:r>
            <a:r>
              <a:rPr lang="de-DE" dirty="0" err="1"/>
              <a:t>of</a:t>
            </a:r>
            <a:r>
              <a:rPr lang="de-DE" dirty="0"/>
              <a:t> experimental </a:t>
            </a:r>
            <a:r>
              <a:rPr lang="de-DE" dirty="0" err="1"/>
              <a:t>interest</a:t>
            </a:r>
            <a:endParaRPr lang="de-DE" dirty="0"/>
          </a:p>
          <a:p>
            <a:r>
              <a:rPr lang="de-DE" dirty="0"/>
              <a:t>Control Variables (</a:t>
            </a:r>
            <a:r>
              <a:rPr lang="el-GR" dirty="0"/>
              <a:t>ε</a:t>
            </a:r>
            <a:r>
              <a:rPr lang="de-DE" dirty="0"/>
              <a:t>) </a:t>
            </a:r>
            <a:r>
              <a:rPr lang="de-DE" dirty="0">
                <a:sym typeface="Wingdings" panose="05000000000000000000" pitchFamily="2" charset="2"/>
              </a:rPr>
              <a:t> </a:t>
            </a:r>
            <a:r>
              <a:rPr lang="de-DE" dirty="0" err="1">
                <a:sym typeface="Wingdings" panose="05000000000000000000" pitchFamily="2" charset="2"/>
              </a:rPr>
              <a:t>Covariates</a:t>
            </a:r>
            <a:endParaRPr lang="de-DE" dirty="0"/>
          </a:p>
          <a:p>
            <a:pPr lvl="1"/>
            <a:r>
              <a:rPr lang="de-DE" dirty="0"/>
              <a:t>„</a:t>
            </a:r>
            <a:r>
              <a:rPr lang="de-DE" dirty="0" err="1"/>
              <a:t>what</a:t>
            </a:r>
            <a:r>
              <a:rPr lang="de-DE" dirty="0"/>
              <a:t> </a:t>
            </a:r>
            <a:r>
              <a:rPr lang="de-DE" dirty="0" err="1"/>
              <a:t>we</a:t>
            </a:r>
            <a:r>
              <a:rPr lang="de-DE" dirty="0"/>
              <a:t> </a:t>
            </a:r>
            <a:r>
              <a:rPr lang="de-DE" dirty="0" err="1"/>
              <a:t>know</a:t>
            </a:r>
            <a:r>
              <a:rPr lang="de-DE" dirty="0"/>
              <a:t> but </a:t>
            </a:r>
            <a:r>
              <a:rPr lang="de-DE" dirty="0" err="1"/>
              <a:t>don‘t</a:t>
            </a:r>
            <a:r>
              <a:rPr lang="de-DE" dirty="0"/>
              <a:t> </a:t>
            </a:r>
            <a:r>
              <a:rPr lang="de-DE" dirty="0" err="1"/>
              <a:t>control</a:t>
            </a:r>
            <a:r>
              <a:rPr lang="de-DE" dirty="0"/>
              <a:t>“ (e.g. </a:t>
            </a:r>
            <a:r>
              <a:rPr lang="de-DE" dirty="0" err="1"/>
              <a:t>handedness</a:t>
            </a:r>
            <a:r>
              <a:rPr lang="de-DE" dirty="0"/>
              <a:t>)</a:t>
            </a:r>
          </a:p>
          <a:p>
            <a:r>
              <a:rPr lang="de-DE" dirty="0"/>
              <a:t>Random </a:t>
            </a:r>
            <a:r>
              <a:rPr lang="de-DE" dirty="0" err="1"/>
              <a:t>Factors</a:t>
            </a:r>
            <a:r>
              <a:rPr lang="de-DE" dirty="0"/>
              <a:t> (</a:t>
            </a:r>
            <a:r>
              <a:rPr lang="el-GR" dirty="0"/>
              <a:t>έ</a:t>
            </a:r>
            <a:r>
              <a:rPr lang="de-DE" dirty="0"/>
              <a:t>) </a:t>
            </a:r>
            <a:r>
              <a:rPr lang="de-DE" dirty="0">
                <a:sym typeface="Wingdings" panose="05000000000000000000" pitchFamily="2" charset="2"/>
              </a:rPr>
              <a:t> </a:t>
            </a:r>
            <a:r>
              <a:rPr lang="de-DE" dirty="0"/>
              <a:t>Error variable</a:t>
            </a:r>
          </a:p>
          <a:p>
            <a:pPr lvl="1"/>
            <a:r>
              <a:rPr lang="de-DE" dirty="0" err="1"/>
              <a:t>No</a:t>
            </a:r>
            <a:r>
              <a:rPr lang="de-DE" dirty="0"/>
              <a:t> explicit </a:t>
            </a:r>
            <a:r>
              <a:rPr lang="de-DE" dirty="0" err="1"/>
              <a:t>factor</a:t>
            </a:r>
            <a:r>
              <a:rPr lang="de-DE" dirty="0"/>
              <a:t> </a:t>
            </a:r>
            <a:r>
              <a:rPr lang="de-DE" dirty="0" err="1"/>
              <a:t>between</a:t>
            </a:r>
            <a:r>
              <a:rPr lang="de-DE" dirty="0"/>
              <a:t> </a:t>
            </a:r>
            <a:r>
              <a:rPr lang="de-DE" dirty="0" err="1"/>
              <a:t>the</a:t>
            </a:r>
            <a:r>
              <a:rPr lang="de-DE" dirty="0"/>
              <a:t> </a:t>
            </a:r>
            <a:r>
              <a:rPr lang="de-DE" dirty="0" err="1"/>
              <a:t>levels</a:t>
            </a:r>
            <a:r>
              <a:rPr lang="de-DE" dirty="0"/>
              <a:t> (e.g. </a:t>
            </a:r>
            <a:r>
              <a:rPr lang="de-DE" dirty="0" err="1"/>
              <a:t>the</a:t>
            </a:r>
            <a:r>
              <a:rPr lang="de-DE" dirty="0"/>
              <a:t> </a:t>
            </a:r>
            <a:r>
              <a:rPr lang="de-DE" dirty="0" err="1"/>
              <a:t>participant</a:t>
            </a:r>
            <a:r>
              <a:rPr lang="de-DE" dirty="0"/>
              <a:t>)</a:t>
            </a:r>
          </a:p>
        </p:txBody>
      </p:sp>
      <p:sp>
        <p:nvSpPr>
          <p:cNvPr id="4" name="Text Placeholder 3">
            <a:extLst>
              <a:ext uri="{FF2B5EF4-FFF2-40B4-BE49-F238E27FC236}">
                <a16:creationId xmlns:a16="http://schemas.microsoft.com/office/drawing/2014/main" id="{2A037910-3D40-47BA-BA2D-B356160852E4}"/>
              </a:ext>
            </a:extLst>
          </p:cNvPr>
          <p:cNvSpPr>
            <a:spLocks noGrp="1"/>
          </p:cNvSpPr>
          <p:nvPr>
            <p:ph type="body" sz="quarter" idx="15"/>
          </p:nvPr>
        </p:nvSpPr>
        <p:spPr/>
        <p:txBody>
          <a:bodyPr/>
          <a:lstStyle/>
          <a:p>
            <a:endParaRPr lang="de-DE"/>
          </a:p>
        </p:txBody>
      </p:sp>
      <p:sp>
        <p:nvSpPr>
          <p:cNvPr id="5" name="Text Placeholder 4">
            <a:extLst>
              <a:ext uri="{FF2B5EF4-FFF2-40B4-BE49-F238E27FC236}">
                <a16:creationId xmlns:a16="http://schemas.microsoft.com/office/drawing/2014/main" id="{A022BC64-2183-4AE4-A7ED-8D2EFE019971}"/>
              </a:ext>
            </a:extLst>
          </p:cNvPr>
          <p:cNvSpPr>
            <a:spLocks noGrp="1"/>
          </p:cNvSpPr>
          <p:nvPr>
            <p:ph type="body" sz="quarter" idx="21"/>
          </p:nvPr>
        </p:nvSpPr>
        <p:spPr/>
        <p:txBody>
          <a:bodyPr/>
          <a:lstStyle/>
          <a:p>
            <a:r>
              <a:rPr lang="de-DE" dirty="0" err="1"/>
              <a:t>Empirical</a:t>
            </a:r>
            <a:r>
              <a:rPr lang="de-DE" dirty="0"/>
              <a:t> Research</a:t>
            </a:r>
          </a:p>
        </p:txBody>
      </p:sp>
      <p:sp>
        <p:nvSpPr>
          <p:cNvPr id="6" name="Footer Placeholder 5">
            <a:extLst>
              <a:ext uri="{FF2B5EF4-FFF2-40B4-BE49-F238E27FC236}">
                <a16:creationId xmlns:a16="http://schemas.microsoft.com/office/drawing/2014/main" id="{08266264-FBEC-47B9-8942-B735B5C6EFBC}"/>
              </a:ext>
            </a:extLst>
          </p:cNvPr>
          <p:cNvSpPr>
            <a:spLocks noGrp="1"/>
          </p:cNvSpPr>
          <p:nvPr>
            <p:ph type="ftr" sz="quarter" idx="23"/>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27BAE858-20E6-4709-9014-AA3B5CC2E2D3}"/>
              </a:ext>
            </a:extLst>
          </p:cNvPr>
          <p:cNvSpPr>
            <a:spLocks noGrp="1"/>
          </p:cNvSpPr>
          <p:nvPr>
            <p:ph type="sldNum" sz="quarter" idx="24"/>
          </p:nvPr>
        </p:nvSpPr>
        <p:spPr/>
        <p:txBody>
          <a:bodyPr/>
          <a:lstStyle/>
          <a:p>
            <a:fld id="{C564DEAC-083F-4EA1-9D67-84BB3A537A3E}" type="slidenum">
              <a:rPr lang="de-DE" smtClean="0"/>
              <a:pPr/>
              <a:t>11</a:t>
            </a:fld>
            <a:endParaRPr lang="de-DE" dirty="0"/>
          </a:p>
        </p:txBody>
      </p:sp>
    </p:spTree>
    <p:extLst>
      <p:ext uri="{BB962C8B-B14F-4D97-AF65-F5344CB8AC3E}">
        <p14:creationId xmlns:p14="http://schemas.microsoft.com/office/powerpoint/2010/main" val="1269661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picture containing text&#10;&#10;Description automatically generated">
            <a:extLst>
              <a:ext uri="{FF2B5EF4-FFF2-40B4-BE49-F238E27FC236}">
                <a16:creationId xmlns:a16="http://schemas.microsoft.com/office/drawing/2014/main" id="{8408B6DE-5A98-493B-9F44-138E70120E39}"/>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t="11634" b="11634"/>
          <a:stretch>
            <a:fillRect/>
          </a:stretch>
        </p:blipFill>
        <p:spPr/>
      </p:pic>
      <p:sp>
        <p:nvSpPr>
          <p:cNvPr id="6" name="Footer Placeholder 5">
            <a:extLst>
              <a:ext uri="{FF2B5EF4-FFF2-40B4-BE49-F238E27FC236}">
                <a16:creationId xmlns:a16="http://schemas.microsoft.com/office/drawing/2014/main" id="{8B3F18BF-5723-444A-ADEE-FD1E9D438C4B}"/>
              </a:ext>
            </a:extLst>
          </p:cNvPr>
          <p:cNvSpPr>
            <a:spLocks noGrp="1"/>
          </p:cNvSpPr>
          <p:nvPr>
            <p:ph type="ftr" sz="quarter" idx="11"/>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10612089-89AF-445F-AB40-1ECCABEE656B}"/>
              </a:ext>
            </a:extLst>
          </p:cNvPr>
          <p:cNvSpPr>
            <a:spLocks noGrp="1"/>
          </p:cNvSpPr>
          <p:nvPr>
            <p:ph type="sldNum" sz="quarter" idx="12"/>
          </p:nvPr>
        </p:nvSpPr>
        <p:spPr/>
        <p:txBody>
          <a:bodyPr/>
          <a:lstStyle/>
          <a:p>
            <a:fld id="{C564DEAC-083F-4EA1-9D67-84BB3A537A3E}" type="slidenum">
              <a:rPr lang="de-DE" smtClean="0"/>
              <a:pPr/>
              <a:t>12</a:t>
            </a:fld>
            <a:endParaRPr lang="de-DE" dirty="0"/>
          </a:p>
        </p:txBody>
      </p:sp>
      <p:sp>
        <p:nvSpPr>
          <p:cNvPr id="8" name="Text Placeholder 7">
            <a:extLst>
              <a:ext uri="{FF2B5EF4-FFF2-40B4-BE49-F238E27FC236}">
                <a16:creationId xmlns:a16="http://schemas.microsoft.com/office/drawing/2014/main" id="{7DFC42E7-8C8B-4DD4-A8BE-E511C0F3DCA3}"/>
              </a:ext>
            </a:extLst>
          </p:cNvPr>
          <p:cNvSpPr>
            <a:spLocks noGrp="1"/>
          </p:cNvSpPr>
          <p:nvPr>
            <p:ph type="body" sz="quarter" idx="21"/>
          </p:nvPr>
        </p:nvSpPr>
        <p:spPr/>
        <p:txBody>
          <a:bodyPr/>
          <a:lstStyle/>
          <a:p>
            <a:r>
              <a:rPr lang="de-DE" dirty="0" err="1"/>
              <a:t>Empirical</a:t>
            </a:r>
            <a:r>
              <a:rPr lang="de-DE" dirty="0"/>
              <a:t> Research</a:t>
            </a:r>
          </a:p>
        </p:txBody>
      </p:sp>
      <p:sp>
        <p:nvSpPr>
          <p:cNvPr id="10" name="Text Placeholder 9">
            <a:extLst>
              <a:ext uri="{FF2B5EF4-FFF2-40B4-BE49-F238E27FC236}">
                <a16:creationId xmlns:a16="http://schemas.microsoft.com/office/drawing/2014/main" id="{9CC118EB-8941-4B60-8C01-54005128B13D}"/>
              </a:ext>
            </a:extLst>
          </p:cNvPr>
          <p:cNvSpPr>
            <a:spLocks noGrp="1"/>
          </p:cNvSpPr>
          <p:nvPr>
            <p:ph type="body" sz="quarter" idx="23"/>
          </p:nvPr>
        </p:nvSpPr>
        <p:spPr/>
        <p:txBody>
          <a:bodyPr/>
          <a:lstStyle/>
          <a:p>
            <a:r>
              <a:rPr lang="de-DE" dirty="0">
                <a:solidFill>
                  <a:schemeClr val="bg1"/>
                </a:solidFill>
              </a:rPr>
              <a:t>Image </a:t>
            </a:r>
            <a:r>
              <a:rPr lang="de-DE" dirty="0" err="1">
                <a:solidFill>
                  <a:schemeClr val="bg1"/>
                </a:solidFill>
              </a:rPr>
              <a:t>from</a:t>
            </a:r>
            <a:r>
              <a:rPr lang="de-DE" dirty="0">
                <a:solidFill>
                  <a:schemeClr val="bg1"/>
                </a:solidFill>
              </a:rPr>
              <a:t> https://pxhere.com/en/photo/544817 </a:t>
            </a:r>
          </a:p>
        </p:txBody>
      </p:sp>
    </p:spTree>
    <p:extLst>
      <p:ext uri="{BB962C8B-B14F-4D97-AF65-F5344CB8AC3E}">
        <p14:creationId xmlns:p14="http://schemas.microsoft.com/office/powerpoint/2010/main" val="1157139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B3F18BF-5723-444A-ADEE-FD1E9D438C4B}"/>
              </a:ext>
            </a:extLst>
          </p:cNvPr>
          <p:cNvSpPr>
            <a:spLocks noGrp="1"/>
          </p:cNvSpPr>
          <p:nvPr>
            <p:ph type="ftr" sz="quarter" idx="11"/>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10612089-89AF-445F-AB40-1ECCABEE656B}"/>
              </a:ext>
            </a:extLst>
          </p:cNvPr>
          <p:cNvSpPr>
            <a:spLocks noGrp="1"/>
          </p:cNvSpPr>
          <p:nvPr>
            <p:ph type="sldNum" sz="quarter" idx="12"/>
          </p:nvPr>
        </p:nvSpPr>
        <p:spPr/>
        <p:txBody>
          <a:bodyPr/>
          <a:lstStyle/>
          <a:p>
            <a:fld id="{C564DEAC-083F-4EA1-9D67-84BB3A537A3E}" type="slidenum">
              <a:rPr lang="de-DE" smtClean="0"/>
              <a:pPr/>
              <a:t>13</a:t>
            </a:fld>
            <a:endParaRPr lang="de-DE" dirty="0"/>
          </a:p>
        </p:txBody>
      </p:sp>
      <p:sp>
        <p:nvSpPr>
          <p:cNvPr id="8" name="Text Placeholder 7">
            <a:extLst>
              <a:ext uri="{FF2B5EF4-FFF2-40B4-BE49-F238E27FC236}">
                <a16:creationId xmlns:a16="http://schemas.microsoft.com/office/drawing/2014/main" id="{7DFC42E7-8C8B-4DD4-A8BE-E511C0F3DCA3}"/>
              </a:ext>
            </a:extLst>
          </p:cNvPr>
          <p:cNvSpPr>
            <a:spLocks noGrp="1"/>
          </p:cNvSpPr>
          <p:nvPr>
            <p:ph type="body" sz="quarter" idx="21"/>
          </p:nvPr>
        </p:nvSpPr>
        <p:spPr/>
        <p:txBody>
          <a:bodyPr/>
          <a:lstStyle/>
          <a:p>
            <a:r>
              <a:rPr lang="de-DE" dirty="0" err="1"/>
              <a:t>Empirical</a:t>
            </a:r>
            <a:r>
              <a:rPr lang="de-DE" dirty="0"/>
              <a:t> Research</a:t>
            </a:r>
          </a:p>
        </p:txBody>
      </p:sp>
      <p:sp>
        <p:nvSpPr>
          <p:cNvPr id="10" name="Text Placeholder 9">
            <a:extLst>
              <a:ext uri="{FF2B5EF4-FFF2-40B4-BE49-F238E27FC236}">
                <a16:creationId xmlns:a16="http://schemas.microsoft.com/office/drawing/2014/main" id="{9CC118EB-8941-4B60-8C01-54005128B13D}"/>
              </a:ext>
            </a:extLst>
          </p:cNvPr>
          <p:cNvSpPr>
            <a:spLocks noGrp="1"/>
          </p:cNvSpPr>
          <p:nvPr>
            <p:ph type="body" sz="quarter" idx="23"/>
          </p:nvPr>
        </p:nvSpPr>
        <p:spPr/>
        <p:txBody>
          <a:bodyPr/>
          <a:lstStyle/>
          <a:p>
            <a:r>
              <a:rPr lang="de-DE" dirty="0">
                <a:solidFill>
                  <a:schemeClr val="bg1"/>
                </a:solidFill>
              </a:rPr>
              <a:t>Image </a:t>
            </a:r>
            <a:r>
              <a:rPr lang="de-DE" dirty="0" err="1">
                <a:solidFill>
                  <a:schemeClr val="bg1"/>
                </a:solidFill>
              </a:rPr>
              <a:t>from</a:t>
            </a:r>
            <a:r>
              <a:rPr lang="de-DE" dirty="0">
                <a:solidFill>
                  <a:schemeClr val="bg1"/>
                </a:solidFill>
              </a:rPr>
              <a:t> https://pxhere.com/en/photo/1001039</a:t>
            </a:r>
          </a:p>
        </p:txBody>
      </p:sp>
      <p:pic>
        <p:nvPicPr>
          <p:cNvPr id="5" name="Picture Placeholder 4" descr="A close up of a stadium&#10;&#10;Description automatically generated">
            <a:extLst>
              <a:ext uri="{FF2B5EF4-FFF2-40B4-BE49-F238E27FC236}">
                <a16:creationId xmlns:a16="http://schemas.microsoft.com/office/drawing/2014/main" id="{0804949F-2D27-40DA-A8BE-DEABDD579BDF}"/>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4955" r="4955"/>
          <a:stretch>
            <a:fillRect/>
          </a:stretch>
        </p:blipFill>
        <p:spPr/>
      </p:pic>
    </p:spTree>
    <p:extLst>
      <p:ext uri="{BB962C8B-B14F-4D97-AF65-F5344CB8AC3E}">
        <p14:creationId xmlns:p14="http://schemas.microsoft.com/office/powerpoint/2010/main" val="584971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picture containing text&#10;&#10;Description automatically generated">
            <a:extLst>
              <a:ext uri="{FF2B5EF4-FFF2-40B4-BE49-F238E27FC236}">
                <a16:creationId xmlns:a16="http://schemas.microsoft.com/office/drawing/2014/main" id="{8408B6DE-5A98-493B-9F44-138E70120E39}"/>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t="11634" b="11634"/>
          <a:stretch>
            <a:fillRect/>
          </a:stretch>
        </p:blipFill>
        <p:spPr/>
      </p:pic>
      <p:sp>
        <p:nvSpPr>
          <p:cNvPr id="6" name="Footer Placeholder 5">
            <a:extLst>
              <a:ext uri="{FF2B5EF4-FFF2-40B4-BE49-F238E27FC236}">
                <a16:creationId xmlns:a16="http://schemas.microsoft.com/office/drawing/2014/main" id="{8B3F18BF-5723-444A-ADEE-FD1E9D438C4B}"/>
              </a:ext>
            </a:extLst>
          </p:cNvPr>
          <p:cNvSpPr>
            <a:spLocks noGrp="1"/>
          </p:cNvSpPr>
          <p:nvPr>
            <p:ph type="ftr" sz="quarter" idx="11"/>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10612089-89AF-445F-AB40-1ECCABEE656B}"/>
              </a:ext>
            </a:extLst>
          </p:cNvPr>
          <p:cNvSpPr>
            <a:spLocks noGrp="1"/>
          </p:cNvSpPr>
          <p:nvPr>
            <p:ph type="sldNum" sz="quarter" idx="12"/>
          </p:nvPr>
        </p:nvSpPr>
        <p:spPr/>
        <p:txBody>
          <a:bodyPr/>
          <a:lstStyle/>
          <a:p>
            <a:fld id="{C564DEAC-083F-4EA1-9D67-84BB3A537A3E}" type="slidenum">
              <a:rPr lang="de-DE" smtClean="0"/>
              <a:pPr/>
              <a:t>14</a:t>
            </a:fld>
            <a:endParaRPr lang="de-DE" dirty="0"/>
          </a:p>
        </p:txBody>
      </p:sp>
      <p:sp>
        <p:nvSpPr>
          <p:cNvPr id="8" name="Text Placeholder 7">
            <a:extLst>
              <a:ext uri="{FF2B5EF4-FFF2-40B4-BE49-F238E27FC236}">
                <a16:creationId xmlns:a16="http://schemas.microsoft.com/office/drawing/2014/main" id="{7DFC42E7-8C8B-4DD4-A8BE-E511C0F3DCA3}"/>
              </a:ext>
            </a:extLst>
          </p:cNvPr>
          <p:cNvSpPr>
            <a:spLocks noGrp="1"/>
          </p:cNvSpPr>
          <p:nvPr>
            <p:ph type="body" sz="quarter" idx="21"/>
          </p:nvPr>
        </p:nvSpPr>
        <p:spPr/>
        <p:txBody>
          <a:bodyPr/>
          <a:lstStyle/>
          <a:p>
            <a:r>
              <a:rPr lang="de-DE" dirty="0" err="1"/>
              <a:t>Empirical</a:t>
            </a:r>
            <a:r>
              <a:rPr lang="de-DE" dirty="0"/>
              <a:t> Research</a:t>
            </a:r>
          </a:p>
        </p:txBody>
      </p:sp>
      <p:sp>
        <p:nvSpPr>
          <p:cNvPr id="10" name="Text Placeholder 9">
            <a:extLst>
              <a:ext uri="{FF2B5EF4-FFF2-40B4-BE49-F238E27FC236}">
                <a16:creationId xmlns:a16="http://schemas.microsoft.com/office/drawing/2014/main" id="{9CC118EB-8941-4B60-8C01-54005128B13D}"/>
              </a:ext>
            </a:extLst>
          </p:cNvPr>
          <p:cNvSpPr>
            <a:spLocks noGrp="1"/>
          </p:cNvSpPr>
          <p:nvPr>
            <p:ph type="body" sz="quarter" idx="23"/>
          </p:nvPr>
        </p:nvSpPr>
        <p:spPr/>
        <p:txBody>
          <a:bodyPr/>
          <a:lstStyle/>
          <a:p>
            <a:r>
              <a:rPr lang="de-DE" dirty="0">
                <a:solidFill>
                  <a:schemeClr val="bg1"/>
                </a:solidFill>
              </a:rPr>
              <a:t>Image </a:t>
            </a:r>
            <a:r>
              <a:rPr lang="de-DE" dirty="0" err="1">
                <a:solidFill>
                  <a:schemeClr val="bg1"/>
                </a:solidFill>
              </a:rPr>
              <a:t>from</a:t>
            </a:r>
            <a:r>
              <a:rPr lang="de-DE" dirty="0">
                <a:solidFill>
                  <a:schemeClr val="bg1"/>
                </a:solidFill>
              </a:rPr>
              <a:t> https://pxhere.com/en/photo/544817 </a:t>
            </a:r>
          </a:p>
        </p:txBody>
      </p:sp>
    </p:spTree>
    <p:extLst>
      <p:ext uri="{BB962C8B-B14F-4D97-AF65-F5344CB8AC3E}">
        <p14:creationId xmlns:p14="http://schemas.microsoft.com/office/powerpoint/2010/main" val="1411310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30B4A-A98F-436D-95EC-1A661447A028}"/>
              </a:ext>
            </a:extLst>
          </p:cNvPr>
          <p:cNvSpPr>
            <a:spLocks noGrp="1"/>
          </p:cNvSpPr>
          <p:nvPr>
            <p:ph type="title"/>
          </p:nvPr>
        </p:nvSpPr>
        <p:spPr/>
        <p:txBody>
          <a:bodyPr/>
          <a:lstStyle/>
          <a:p>
            <a:r>
              <a:rPr lang="de-DE" dirty="0"/>
              <a:t>The Independent Variable (IV)</a:t>
            </a:r>
          </a:p>
        </p:txBody>
      </p:sp>
      <p:sp>
        <p:nvSpPr>
          <p:cNvPr id="3" name="Text Placeholder 2">
            <a:extLst>
              <a:ext uri="{FF2B5EF4-FFF2-40B4-BE49-F238E27FC236}">
                <a16:creationId xmlns:a16="http://schemas.microsoft.com/office/drawing/2014/main" id="{F619CDFB-5780-4A8D-998B-1A3A1613F8DB}"/>
              </a:ext>
            </a:extLst>
          </p:cNvPr>
          <p:cNvSpPr>
            <a:spLocks noGrp="1"/>
          </p:cNvSpPr>
          <p:nvPr>
            <p:ph type="body" sz="quarter" idx="13"/>
          </p:nvPr>
        </p:nvSpPr>
        <p:spPr/>
        <p:txBody>
          <a:bodyPr/>
          <a:lstStyle/>
          <a:p>
            <a:r>
              <a:rPr lang="en-US" dirty="0"/>
              <a:t>How to manipulate one single aspect?</a:t>
            </a:r>
          </a:p>
          <a:p>
            <a:r>
              <a:rPr lang="en-US" dirty="0"/>
              <a:t>In theory: </a:t>
            </a:r>
          </a:p>
          <a:p>
            <a:pPr lvl="1"/>
            <a:r>
              <a:rPr lang="en-US" dirty="0"/>
              <a:t>by keeping all other factors (environment, weather, intelligence, mood, training,…) stable</a:t>
            </a:r>
          </a:p>
          <a:p>
            <a:pPr lvl="1"/>
            <a:r>
              <a:rPr lang="en-US" dirty="0"/>
              <a:t>but people, situations, training, fatigue, </a:t>
            </a:r>
            <a:r>
              <a:rPr lang="en-US" dirty="0" err="1"/>
              <a:t>etc</a:t>
            </a:r>
            <a:r>
              <a:rPr lang="en-US" dirty="0"/>
              <a:t>… are never identical after performing the first level of a condition!</a:t>
            </a:r>
          </a:p>
          <a:p>
            <a:r>
              <a:rPr lang="de-DE" dirty="0"/>
              <a:t>In </a:t>
            </a:r>
            <a:r>
              <a:rPr lang="de-DE" dirty="0" err="1"/>
              <a:t>practice</a:t>
            </a:r>
            <a:r>
              <a:rPr lang="de-DE" dirty="0"/>
              <a:t>: </a:t>
            </a:r>
          </a:p>
          <a:p>
            <a:pPr lvl="1"/>
            <a:r>
              <a:rPr lang="de-DE" dirty="0"/>
              <a:t>a </a:t>
            </a:r>
            <a:r>
              <a:rPr lang="de-DE" dirty="0" err="1"/>
              <a:t>random</a:t>
            </a:r>
            <a:r>
              <a:rPr lang="de-DE" dirty="0"/>
              <a:t> sample</a:t>
            </a:r>
          </a:p>
          <a:p>
            <a:pPr lvl="1"/>
            <a:r>
              <a:rPr lang="de-DE" dirty="0"/>
              <a:t>(pseudo) </a:t>
            </a:r>
            <a:r>
              <a:rPr lang="de-DE" dirty="0" err="1"/>
              <a:t>randomization</a:t>
            </a:r>
            <a:r>
              <a:rPr lang="de-DE" dirty="0"/>
              <a:t> </a:t>
            </a:r>
            <a:r>
              <a:rPr lang="de-DE" dirty="0" err="1"/>
              <a:t>of</a:t>
            </a:r>
            <a:r>
              <a:rPr lang="de-DE" dirty="0"/>
              <a:t> </a:t>
            </a:r>
            <a:r>
              <a:rPr lang="de-DE" dirty="0" err="1"/>
              <a:t>conditions</a:t>
            </a:r>
            <a:endParaRPr lang="de-DE" dirty="0"/>
          </a:p>
          <a:p>
            <a:pPr lvl="2"/>
            <a:r>
              <a:rPr lang="de-DE" dirty="0" err="1"/>
              <a:t>permutations</a:t>
            </a:r>
            <a:endParaRPr lang="de-DE" dirty="0"/>
          </a:p>
          <a:p>
            <a:pPr lvl="2"/>
            <a:r>
              <a:rPr lang="en-US" dirty="0"/>
              <a:t>counter-balancing using e.g. a (balanced) Latin-Square</a:t>
            </a:r>
            <a:endParaRPr lang="de-DE" dirty="0"/>
          </a:p>
          <a:p>
            <a:endParaRPr lang="de-DE" dirty="0"/>
          </a:p>
        </p:txBody>
      </p:sp>
      <p:sp>
        <p:nvSpPr>
          <p:cNvPr id="4" name="Text Placeholder 3">
            <a:extLst>
              <a:ext uri="{FF2B5EF4-FFF2-40B4-BE49-F238E27FC236}">
                <a16:creationId xmlns:a16="http://schemas.microsoft.com/office/drawing/2014/main" id="{BFC177BD-5F38-44E5-9A02-E6F948EDAD67}"/>
              </a:ext>
            </a:extLst>
          </p:cNvPr>
          <p:cNvSpPr>
            <a:spLocks noGrp="1"/>
          </p:cNvSpPr>
          <p:nvPr>
            <p:ph type="body" sz="quarter" idx="15"/>
          </p:nvPr>
        </p:nvSpPr>
        <p:spPr/>
        <p:txBody>
          <a:bodyPr/>
          <a:lstStyle/>
          <a:p>
            <a:endParaRPr lang="de-DE" dirty="0"/>
          </a:p>
        </p:txBody>
      </p:sp>
      <p:sp>
        <p:nvSpPr>
          <p:cNvPr id="5" name="Text Placeholder 4">
            <a:extLst>
              <a:ext uri="{FF2B5EF4-FFF2-40B4-BE49-F238E27FC236}">
                <a16:creationId xmlns:a16="http://schemas.microsoft.com/office/drawing/2014/main" id="{F070BCF8-AE4E-4649-9B3C-A12FF738CA22}"/>
              </a:ext>
            </a:extLst>
          </p:cNvPr>
          <p:cNvSpPr>
            <a:spLocks noGrp="1"/>
          </p:cNvSpPr>
          <p:nvPr>
            <p:ph type="body" sz="quarter" idx="21"/>
          </p:nvPr>
        </p:nvSpPr>
        <p:spPr/>
        <p:txBody>
          <a:bodyPr/>
          <a:lstStyle/>
          <a:p>
            <a:r>
              <a:rPr lang="de-DE" dirty="0" err="1"/>
              <a:t>Empirical</a:t>
            </a:r>
            <a:r>
              <a:rPr lang="de-DE" dirty="0"/>
              <a:t> Research</a:t>
            </a:r>
          </a:p>
        </p:txBody>
      </p:sp>
      <p:sp>
        <p:nvSpPr>
          <p:cNvPr id="6" name="Footer Placeholder 5">
            <a:extLst>
              <a:ext uri="{FF2B5EF4-FFF2-40B4-BE49-F238E27FC236}">
                <a16:creationId xmlns:a16="http://schemas.microsoft.com/office/drawing/2014/main" id="{9BEEF497-24C6-4DF2-BBB8-B195F69252E6}"/>
              </a:ext>
            </a:extLst>
          </p:cNvPr>
          <p:cNvSpPr>
            <a:spLocks noGrp="1"/>
          </p:cNvSpPr>
          <p:nvPr>
            <p:ph type="ftr" sz="quarter" idx="23"/>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DA052B82-DBA9-4ADB-B140-A77F366085F7}"/>
              </a:ext>
            </a:extLst>
          </p:cNvPr>
          <p:cNvSpPr>
            <a:spLocks noGrp="1"/>
          </p:cNvSpPr>
          <p:nvPr>
            <p:ph type="sldNum" sz="quarter" idx="24"/>
          </p:nvPr>
        </p:nvSpPr>
        <p:spPr/>
        <p:txBody>
          <a:bodyPr/>
          <a:lstStyle/>
          <a:p>
            <a:fld id="{C564DEAC-083F-4EA1-9D67-84BB3A537A3E}" type="slidenum">
              <a:rPr lang="de-DE" smtClean="0"/>
              <a:pPr/>
              <a:t>15</a:t>
            </a:fld>
            <a:endParaRPr lang="de-DE" dirty="0"/>
          </a:p>
        </p:txBody>
      </p:sp>
    </p:spTree>
    <p:extLst>
      <p:ext uri="{BB962C8B-B14F-4D97-AF65-F5344CB8AC3E}">
        <p14:creationId xmlns:p14="http://schemas.microsoft.com/office/powerpoint/2010/main" val="1751654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toiletry, cosmetic, colorful&#10;&#10;Description automatically generated">
            <a:extLst>
              <a:ext uri="{FF2B5EF4-FFF2-40B4-BE49-F238E27FC236}">
                <a16:creationId xmlns:a16="http://schemas.microsoft.com/office/drawing/2014/main" id="{65A51097-E001-4BE8-B53D-E0369077997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506" b="506"/>
          <a:stretch>
            <a:fillRect/>
          </a:stretch>
        </p:blipFill>
        <p:spPr/>
      </p:pic>
      <p:sp>
        <p:nvSpPr>
          <p:cNvPr id="8" name="Title 7">
            <a:extLst>
              <a:ext uri="{FF2B5EF4-FFF2-40B4-BE49-F238E27FC236}">
                <a16:creationId xmlns:a16="http://schemas.microsoft.com/office/drawing/2014/main" id="{9924915D-CD7F-44B8-9EA6-D28F41B5AA2B}"/>
              </a:ext>
            </a:extLst>
          </p:cNvPr>
          <p:cNvSpPr>
            <a:spLocks noGrp="1"/>
          </p:cNvSpPr>
          <p:nvPr>
            <p:ph type="title"/>
          </p:nvPr>
        </p:nvSpPr>
        <p:spPr/>
        <p:txBody>
          <a:bodyPr/>
          <a:lstStyle/>
          <a:p>
            <a:r>
              <a:rPr lang="de-DE" dirty="0" err="1"/>
              <a:t>Latin</a:t>
            </a:r>
            <a:r>
              <a:rPr lang="de-DE" dirty="0"/>
              <a:t> Square</a:t>
            </a:r>
          </a:p>
        </p:txBody>
      </p:sp>
      <p:sp>
        <p:nvSpPr>
          <p:cNvPr id="10" name="Text Placeholder 9">
            <a:extLst>
              <a:ext uri="{FF2B5EF4-FFF2-40B4-BE49-F238E27FC236}">
                <a16:creationId xmlns:a16="http://schemas.microsoft.com/office/drawing/2014/main" id="{F15FEE61-21B7-49F9-B3EA-EFF0AE1B3EA7}"/>
              </a:ext>
            </a:extLst>
          </p:cNvPr>
          <p:cNvSpPr>
            <a:spLocks noGrp="1"/>
          </p:cNvSpPr>
          <p:nvPr>
            <p:ph type="body" sz="quarter" idx="13"/>
          </p:nvPr>
        </p:nvSpPr>
        <p:spPr/>
        <p:txBody>
          <a:bodyPr/>
          <a:lstStyle/>
          <a:p>
            <a:r>
              <a:rPr lang="en-US" dirty="0"/>
              <a:t>a Latin square is an n × n array filled with n different symbols, each occurring exactly once in each row and exactly once in each column</a:t>
            </a:r>
          </a:p>
          <a:p>
            <a:r>
              <a:rPr lang="en-US" dirty="0"/>
              <a:t>a balanced Latin square additionally ensures that one symbol never follows another twice</a:t>
            </a:r>
            <a:endParaRPr lang="de-DE" dirty="0"/>
          </a:p>
        </p:txBody>
      </p:sp>
      <p:sp>
        <p:nvSpPr>
          <p:cNvPr id="11" name="Text Placeholder 10">
            <a:extLst>
              <a:ext uri="{FF2B5EF4-FFF2-40B4-BE49-F238E27FC236}">
                <a16:creationId xmlns:a16="http://schemas.microsoft.com/office/drawing/2014/main" id="{46CCA08D-3DB5-4DBC-ADBF-BFFC33F57338}"/>
              </a:ext>
            </a:extLst>
          </p:cNvPr>
          <p:cNvSpPr>
            <a:spLocks noGrp="1"/>
          </p:cNvSpPr>
          <p:nvPr>
            <p:ph type="body" sz="quarter" idx="15"/>
          </p:nvPr>
        </p:nvSpPr>
        <p:spPr/>
        <p:txBody>
          <a:bodyPr/>
          <a:lstStyle/>
          <a:p>
            <a:endParaRPr lang="de-DE"/>
          </a:p>
        </p:txBody>
      </p:sp>
      <p:sp>
        <p:nvSpPr>
          <p:cNvPr id="6" name="Footer Placeholder 5">
            <a:extLst>
              <a:ext uri="{FF2B5EF4-FFF2-40B4-BE49-F238E27FC236}">
                <a16:creationId xmlns:a16="http://schemas.microsoft.com/office/drawing/2014/main" id="{95955300-B7D0-48A9-92DF-CB23B3778F75}"/>
              </a:ext>
            </a:extLst>
          </p:cNvPr>
          <p:cNvSpPr>
            <a:spLocks noGrp="1"/>
          </p:cNvSpPr>
          <p:nvPr>
            <p:ph type="ftr" sz="quarter" idx="17"/>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CD0939DC-20DE-42B3-8E31-6784271D1698}"/>
              </a:ext>
            </a:extLst>
          </p:cNvPr>
          <p:cNvSpPr>
            <a:spLocks noGrp="1"/>
          </p:cNvSpPr>
          <p:nvPr>
            <p:ph type="sldNum" sz="quarter" idx="18"/>
          </p:nvPr>
        </p:nvSpPr>
        <p:spPr/>
        <p:txBody>
          <a:bodyPr/>
          <a:lstStyle/>
          <a:p>
            <a:fld id="{C564DEAC-083F-4EA1-9D67-84BB3A537A3E}" type="slidenum">
              <a:rPr lang="de-DE" smtClean="0"/>
              <a:pPr/>
              <a:t>16</a:t>
            </a:fld>
            <a:endParaRPr lang="de-DE" dirty="0"/>
          </a:p>
        </p:txBody>
      </p:sp>
      <p:sp>
        <p:nvSpPr>
          <p:cNvPr id="12" name="Text Placeholder 11">
            <a:extLst>
              <a:ext uri="{FF2B5EF4-FFF2-40B4-BE49-F238E27FC236}">
                <a16:creationId xmlns:a16="http://schemas.microsoft.com/office/drawing/2014/main" id="{AF11E4A9-E6B5-46AF-B0A6-D33B7A93F0EF}"/>
              </a:ext>
            </a:extLst>
          </p:cNvPr>
          <p:cNvSpPr>
            <a:spLocks noGrp="1"/>
          </p:cNvSpPr>
          <p:nvPr>
            <p:ph type="body" sz="quarter" idx="21"/>
          </p:nvPr>
        </p:nvSpPr>
        <p:spPr/>
        <p:txBody>
          <a:bodyPr/>
          <a:lstStyle/>
          <a:p>
            <a:r>
              <a:rPr lang="de-DE" dirty="0" err="1"/>
              <a:t>Empirical</a:t>
            </a:r>
            <a:r>
              <a:rPr lang="de-DE" dirty="0"/>
              <a:t> Research</a:t>
            </a:r>
          </a:p>
        </p:txBody>
      </p:sp>
      <p:sp>
        <p:nvSpPr>
          <p:cNvPr id="15" name="Textplatzhalter 10">
            <a:extLst>
              <a:ext uri="{FF2B5EF4-FFF2-40B4-BE49-F238E27FC236}">
                <a16:creationId xmlns:a16="http://schemas.microsoft.com/office/drawing/2014/main" id="{8A0E67F0-0D55-4FC0-A99C-1D03EE704F4C}"/>
              </a:ext>
            </a:extLst>
          </p:cNvPr>
          <p:cNvSpPr txBox="1">
            <a:spLocks/>
          </p:cNvSpPr>
          <p:nvPr/>
        </p:nvSpPr>
        <p:spPr>
          <a:xfrm>
            <a:off x="3272589" y="5470549"/>
            <a:ext cx="8274886" cy="658789"/>
          </a:xfrm>
          <a:prstGeom prst="rect">
            <a:avLst/>
          </a:prstGeom>
        </p:spPr>
        <p:txBody>
          <a:bodyPr vert="horz" lIns="0" tIns="0" rIns="0" bIns="0" rtlCol="0" anchor="b">
            <a:normAutofit/>
          </a:bodyPr>
          <a:lstStyle>
            <a:lvl1pPr marL="0" marR="0" indent="0" algn="l" defTabSz="284400" rtl="0" eaLnBrk="1" fontAlgn="auto" latinLnBrk="0" hangingPunct="1">
              <a:lnSpc>
                <a:spcPct val="90000"/>
              </a:lnSpc>
              <a:spcBef>
                <a:spcPts val="0"/>
              </a:spcBef>
              <a:spcAft>
                <a:spcPts val="0"/>
              </a:spcAft>
              <a:buClr>
                <a:srgbClr val="00B0F0"/>
              </a:buClr>
              <a:buSzPts val="2400"/>
              <a:buFont typeface="Wingdings" panose="05000000000000000000" pitchFamily="2" charset="2"/>
              <a:buNone/>
              <a:tabLst/>
              <a:defRPr lang="en-US" sz="1400" b="0" kern="1200" baseline="0" noProof="0">
                <a:solidFill>
                  <a:schemeClr val="tx1"/>
                </a:solidFill>
                <a:latin typeface="Arial" panose="020B0604020202020204" pitchFamily="34" charset="0"/>
                <a:ea typeface="+mn-ea"/>
                <a:cs typeface="Arial" panose="020B0604020202020204" pitchFamily="34" charset="0"/>
              </a:defRPr>
            </a:lvl1pPr>
            <a:lvl2pPr marL="357188" indent="0" algn="l" defTabSz="914400" rtl="0" eaLnBrk="1" latinLnBrk="0" hangingPunct="1">
              <a:lnSpc>
                <a:spcPct val="90000"/>
              </a:lnSpc>
              <a:spcBef>
                <a:spcPts val="500"/>
              </a:spcBef>
              <a:spcAft>
                <a:spcPts val="600"/>
              </a:spcAft>
              <a:buClr>
                <a:srgbClr val="00B0F0"/>
              </a:buClr>
              <a:buFont typeface="Wingdings" panose="05000000000000000000" pitchFamily="2" charset="2"/>
              <a:buNone/>
              <a:defRPr sz="2000" b="1" kern="1200">
                <a:solidFill>
                  <a:schemeClr val="bg1"/>
                </a:solidFill>
                <a:latin typeface="Arial" panose="020B0604020202020204" pitchFamily="34" charset="0"/>
                <a:ea typeface="+mn-ea"/>
                <a:cs typeface="Arial" panose="020B0604020202020204" pitchFamily="34" charset="0"/>
              </a:defRPr>
            </a:lvl2pPr>
            <a:lvl3pPr marL="627063" indent="0" algn="l" defTabSz="914400" rtl="0" eaLnBrk="1" latinLnBrk="0" hangingPunct="1">
              <a:lnSpc>
                <a:spcPct val="90000"/>
              </a:lnSpc>
              <a:spcBef>
                <a:spcPts val="500"/>
              </a:spcBef>
              <a:spcAft>
                <a:spcPts val="600"/>
              </a:spcAft>
              <a:buClr>
                <a:srgbClr val="00B0F0"/>
              </a:buClr>
              <a:buFont typeface="Wingdings" panose="05000000000000000000" pitchFamily="2" charset="2"/>
              <a:buNone/>
              <a:defRPr sz="1800" b="1" kern="1200">
                <a:solidFill>
                  <a:schemeClr val="bg1"/>
                </a:solidFill>
                <a:latin typeface="Arial" panose="020B0604020202020204" pitchFamily="34" charset="0"/>
                <a:ea typeface="+mn-ea"/>
                <a:cs typeface="Arial" panose="020B0604020202020204" pitchFamily="34" charset="0"/>
              </a:defRPr>
            </a:lvl3pPr>
            <a:lvl4pPr marL="895350" indent="0" algn="l" defTabSz="914400" rtl="0" eaLnBrk="1" latinLnBrk="0" hangingPunct="1">
              <a:lnSpc>
                <a:spcPct val="90000"/>
              </a:lnSpc>
              <a:spcBef>
                <a:spcPts val="500"/>
              </a:spcBef>
              <a:spcAft>
                <a:spcPts val="600"/>
              </a:spcAft>
              <a:buClr>
                <a:srgbClr val="00B0F0"/>
              </a:buClr>
              <a:buFont typeface="Wingdings" panose="05000000000000000000" pitchFamily="2" charset="2"/>
              <a:buNone/>
              <a:defRPr sz="1600" b="1" kern="1200">
                <a:solidFill>
                  <a:schemeClr val="bg1"/>
                </a:solidFill>
                <a:latin typeface="Arial" panose="020B0604020202020204" pitchFamily="34" charset="0"/>
                <a:ea typeface="+mn-ea"/>
                <a:cs typeface="Arial" panose="020B0604020202020204" pitchFamily="34" charset="0"/>
              </a:defRPr>
            </a:lvl4pPr>
            <a:lvl5pPr marL="1165225" indent="0" algn="l" defTabSz="914400" rtl="0" eaLnBrk="1" latinLnBrk="0" hangingPunct="1">
              <a:lnSpc>
                <a:spcPct val="90000"/>
              </a:lnSpc>
              <a:spcBef>
                <a:spcPts val="500"/>
              </a:spcBef>
              <a:spcAft>
                <a:spcPts val="600"/>
              </a:spcAft>
              <a:buClr>
                <a:srgbClr val="00B0F0"/>
              </a:buClr>
              <a:buFont typeface="Wingdings" panose="05000000000000000000" pitchFamily="2" charset="2"/>
              <a:buNone/>
              <a:defRPr sz="1600" b="1"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Image </a:t>
            </a:r>
            <a:r>
              <a:rPr lang="de-DE" dirty="0" err="1"/>
              <a:t>by</a:t>
            </a:r>
            <a:r>
              <a:rPr lang="de-DE" dirty="0"/>
              <a:t> Schultz (2006) </a:t>
            </a:r>
            <a:r>
              <a:rPr lang="de-DE" dirty="0" err="1"/>
              <a:t>from</a:t>
            </a:r>
            <a:r>
              <a:rPr lang="de-DE" dirty="0"/>
              <a:t> wikimedia.org (CC-BY-SA-2.5) </a:t>
            </a:r>
            <a:r>
              <a:rPr lang="de-DE" dirty="0">
                <a:hlinkClick r:id="rId4"/>
              </a:rPr>
              <a:t>https://commons.wikimedia.org/wiki/File:Fisher-stainedglass-gonville-caius.jpg</a:t>
            </a:r>
            <a:endParaRPr lang="de-DE" dirty="0"/>
          </a:p>
        </p:txBody>
      </p:sp>
      <p:graphicFrame>
        <p:nvGraphicFramePr>
          <p:cNvPr id="16" name="Table 16">
            <a:extLst>
              <a:ext uri="{FF2B5EF4-FFF2-40B4-BE49-F238E27FC236}">
                <a16:creationId xmlns:a16="http://schemas.microsoft.com/office/drawing/2014/main" id="{4F9BAA09-DBD9-47E8-8D07-60A83C88C366}"/>
              </a:ext>
            </a:extLst>
          </p:cNvPr>
          <p:cNvGraphicFramePr>
            <a:graphicFrameLocks noGrp="1"/>
          </p:cNvGraphicFramePr>
          <p:nvPr>
            <p:extLst>
              <p:ext uri="{D42A27DB-BD31-4B8C-83A1-F6EECF244321}">
                <p14:modId xmlns:p14="http://schemas.microsoft.com/office/powerpoint/2010/main" val="1670615079"/>
              </p:ext>
            </p:extLst>
          </p:nvPr>
        </p:nvGraphicFramePr>
        <p:xfrm>
          <a:off x="4122820" y="4094223"/>
          <a:ext cx="2580104" cy="1463040"/>
        </p:xfrm>
        <a:graphic>
          <a:graphicData uri="http://schemas.openxmlformats.org/drawingml/2006/table">
            <a:tbl>
              <a:tblPr firstRow="1" bandRow="1">
                <a:tableStyleId>{5940675A-B579-460E-94D1-54222C63F5DA}</a:tableStyleId>
              </a:tblPr>
              <a:tblGrid>
                <a:gridCol w="645026">
                  <a:extLst>
                    <a:ext uri="{9D8B030D-6E8A-4147-A177-3AD203B41FA5}">
                      <a16:colId xmlns:a16="http://schemas.microsoft.com/office/drawing/2014/main" val="3019221991"/>
                    </a:ext>
                  </a:extLst>
                </a:gridCol>
                <a:gridCol w="645026">
                  <a:extLst>
                    <a:ext uri="{9D8B030D-6E8A-4147-A177-3AD203B41FA5}">
                      <a16:colId xmlns:a16="http://schemas.microsoft.com/office/drawing/2014/main" val="2679397595"/>
                    </a:ext>
                  </a:extLst>
                </a:gridCol>
                <a:gridCol w="645026">
                  <a:extLst>
                    <a:ext uri="{9D8B030D-6E8A-4147-A177-3AD203B41FA5}">
                      <a16:colId xmlns:a16="http://schemas.microsoft.com/office/drawing/2014/main" val="551080468"/>
                    </a:ext>
                  </a:extLst>
                </a:gridCol>
                <a:gridCol w="645026">
                  <a:extLst>
                    <a:ext uri="{9D8B030D-6E8A-4147-A177-3AD203B41FA5}">
                      <a16:colId xmlns:a16="http://schemas.microsoft.com/office/drawing/2014/main" val="4212810894"/>
                    </a:ext>
                  </a:extLst>
                </a:gridCol>
              </a:tblGrid>
              <a:tr h="344082">
                <a:tc>
                  <a:txBody>
                    <a:bodyPr/>
                    <a:lstStyle/>
                    <a:p>
                      <a:pPr algn="ctr"/>
                      <a:r>
                        <a:rPr lang="de-DE" dirty="0"/>
                        <a:t>A</a:t>
                      </a:r>
                    </a:p>
                  </a:txBody>
                  <a:tcPr/>
                </a:tc>
                <a:tc>
                  <a:txBody>
                    <a:bodyPr/>
                    <a:lstStyle/>
                    <a:p>
                      <a:pPr algn="ctr"/>
                      <a:r>
                        <a:rPr lang="de-DE" dirty="0"/>
                        <a:t>B</a:t>
                      </a:r>
                    </a:p>
                  </a:txBody>
                  <a:tcPr/>
                </a:tc>
                <a:tc>
                  <a:txBody>
                    <a:bodyPr/>
                    <a:lstStyle/>
                    <a:p>
                      <a:pPr algn="ctr"/>
                      <a:r>
                        <a:rPr lang="de-DE" dirty="0"/>
                        <a:t>D</a:t>
                      </a:r>
                    </a:p>
                  </a:txBody>
                  <a:tcPr/>
                </a:tc>
                <a:tc>
                  <a:txBody>
                    <a:bodyPr/>
                    <a:lstStyle/>
                    <a:p>
                      <a:pPr algn="ctr"/>
                      <a:r>
                        <a:rPr lang="de-DE" dirty="0"/>
                        <a:t>C</a:t>
                      </a:r>
                    </a:p>
                  </a:txBody>
                  <a:tcPr/>
                </a:tc>
                <a:extLst>
                  <a:ext uri="{0D108BD9-81ED-4DB2-BD59-A6C34878D82A}">
                    <a16:rowId xmlns:a16="http://schemas.microsoft.com/office/drawing/2014/main" val="1639340329"/>
                  </a:ext>
                </a:extLst>
              </a:tr>
              <a:tr h="344082">
                <a:tc>
                  <a:txBody>
                    <a:bodyPr/>
                    <a:lstStyle/>
                    <a:p>
                      <a:pPr algn="ctr"/>
                      <a:r>
                        <a:rPr lang="de-DE" dirty="0"/>
                        <a:t>B</a:t>
                      </a:r>
                    </a:p>
                  </a:txBody>
                  <a:tcPr/>
                </a:tc>
                <a:tc>
                  <a:txBody>
                    <a:bodyPr/>
                    <a:lstStyle/>
                    <a:p>
                      <a:pPr algn="ctr"/>
                      <a:r>
                        <a:rPr lang="de-DE" dirty="0"/>
                        <a:t>C</a:t>
                      </a:r>
                    </a:p>
                  </a:txBody>
                  <a:tcPr/>
                </a:tc>
                <a:tc>
                  <a:txBody>
                    <a:bodyPr/>
                    <a:lstStyle/>
                    <a:p>
                      <a:pPr algn="ctr"/>
                      <a:r>
                        <a:rPr lang="de-DE" dirty="0"/>
                        <a:t>A</a:t>
                      </a:r>
                    </a:p>
                  </a:txBody>
                  <a:tcPr/>
                </a:tc>
                <a:tc>
                  <a:txBody>
                    <a:bodyPr/>
                    <a:lstStyle/>
                    <a:p>
                      <a:pPr algn="ctr"/>
                      <a:r>
                        <a:rPr lang="de-DE" dirty="0"/>
                        <a:t>D</a:t>
                      </a:r>
                    </a:p>
                  </a:txBody>
                  <a:tcPr/>
                </a:tc>
                <a:extLst>
                  <a:ext uri="{0D108BD9-81ED-4DB2-BD59-A6C34878D82A}">
                    <a16:rowId xmlns:a16="http://schemas.microsoft.com/office/drawing/2014/main" val="163931123"/>
                  </a:ext>
                </a:extLst>
              </a:tr>
              <a:tr h="344082">
                <a:tc>
                  <a:txBody>
                    <a:bodyPr/>
                    <a:lstStyle/>
                    <a:p>
                      <a:pPr algn="ctr"/>
                      <a:r>
                        <a:rPr lang="de-DE" dirty="0"/>
                        <a:t>C</a:t>
                      </a:r>
                    </a:p>
                  </a:txBody>
                  <a:tcPr/>
                </a:tc>
                <a:tc>
                  <a:txBody>
                    <a:bodyPr/>
                    <a:lstStyle/>
                    <a:p>
                      <a:pPr algn="ctr"/>
                      <a:r>
                        <a:rPr lang="de-DE" dirty="0"/>
                        <a:t>D</a:t>
                      </a:r>
                    </a:p>
                  </a:txBody>
                  <a:tcPr/>
                </a:tc>
                <a:tc>
                  <a:txBody>
                    <a:bodyPr/>
                    <a:lstStyle/>
                    <a:p>
                      <a:pPr algn="ctr"/>
                      <a:r>
                        <a:rPr lang="de-DE" dirty="0"/>
                        <a:t>B</a:t>
                      </a:r>
                    </a:p>
                  </a:txBody>
                  <a:tcPr/>
                </a:tc>
                <a:tc>
                  <a:txBody>
                    <a:bodyPr/>
                    <a:lstStyle/>
                    <a:p>
                      <a:pPr algn="ctr"/>
                      <a:r>
                        <a:rPr lang="de-DE" dirty="0"/>
                        <a:t>A</a:t>
                      </a:r>
                    </a:p>
                  </a:txBody>
                  <a:tcPr/>
                </a:tc>
                <a:extLst>
                  <a:ext uri="{0D108BD9-81ED-4DB2-BD59-A6C34878D82A}">
                    <a16:rowId xmlns:a16="http://schemas.microsoft.com/office/drawing/2014/main" val="3605724020"/>
                  </a:ext>
                </a:extLst>
              </a:tr>
              <a:tr h="344082">
                <a:tc>
                  <a:txBody>
                    <a:bodyPr/>
                    <a:lstStyle/>
                    <a:p>
                      <a:pPr algn="ctr"/>
                      <a:r>
                        <a:rPr lang="de-DE" dirty="0"/>
                        <a:t>D</a:t>
                      </a:r>
                    </a:p>
                  </a:txBody>
                  <a:tcPr/>
                </a:tc>
                <a:tc>
                  <a:txBody>
                    <a:bodyPr/>
                    <a:lstStyle/>
                    <a:p>
                      <a:pPr algn="ctr"/>
                      <a:r>
                        <a:rPr lang="de-DE" dirty="0"/>
                        <a:t>A</a:t>
                      </a:r>
                    </a:p>
                  </a:txBody>
                  <a:tcPr/>
                </a:tc>
                <a:tc>
                  <a:txBody>
                    <a:bodyPr/>
                    <a:lstStyle/>
                    <a:p>
                      <a:pPr algn="ctr"/>
                      <a:r>
                        <a:rPr lang="de-DE" dirty="0"/>
                        <a:t>C</a:t>
                      </a:r>
                    </a:p>
                  </a:txBody>
                  <a:tcPr/>
                </a:tc>
                <a:tc>
                  <a:txBody>
                    <a:bodyPr/>
                    <a:lstStyle/>
                    <a:p>
                      <a:pPr algn="ctr"/>
                      <a:r>
                        <a:rPr lang="de-DE" dirty="0"/>
                        <a:t>B</a:t>
                      </a:r>
                    </a:p>
                  </a:txBody>
                  <a:tcPr/>
                </a:tc>
                <a:extLst>
                  <a:ext uri="{0D108BD9-81ED-4DB2-BD59-A6C34878D82A}">
                    <a16:rowId xmlns:a16="http://schemas.microsoft.com/office/drawing/2014/main" val="2807229499"/>
                  </a:ext>
                </a:extLst>
              </a:tr>
            </a:tbl>
          </a:graphicData>
        </a:graphic>
      </p:graphicFrame>
    </p:spTree>
    <p:extLst>
      <p:ext uri="{BB962C8B-B14F-4D97-AF65-F5344CB8AC3E}">
        <p14:creationId xmlns:p14="http://schemas.microsoft.com/office/powerpoint/2010/main" val="841126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12384-5E25-4AF4-AB59-61BE3A847EB1}"/>
              </a:ext>
            </a:extLst>
          </p:cNvPr>
          <p:cNvSpPr>
            <a:spLocks noGrp="1"/>
          </p:cNvSpPr>
          <p:nvPr>
            <p:ph type="title"/>
          </p:nvPr>
        </p:nvSpPr>
        <p:spPr/>
        <p:txBody>
          <a:bodyPr/>
          <a:lstStyle/>
          <a:p>
            <a:r>
              <a:rPr lang="de-DE" dirty="0"/>
              <a:t>Counter-</a:t>
            </a:r>
            <a:r>
              <a:rPr lang="de-DE" dirty="0" err="1"/>
              <a:t>Balancing</a:t>
            </a:r>
            <a:r>
              <a:rPr lang="de-DE" dirty="0"/>
              <a:t> vs. </a:t>
            </a:r>
            <a:r>
              <a:rPr lang="de-DE" dirty="0" err="1"/>
              <a:t>Randomization</a:t>
            </a:r>
            <a:endParaRPr lang="de-DE" dirty="0"/>
          </a:p>
        </p:txBody>
      </p:sp>
      <p:sp>
        <p:nvSpPr>
          <p:cNvPr id="3" name="Text Placeholder 2">
            <a:extLst>
              <a:ext uri="{FF2B5EF4-FFF2-40B4-BE49-F238E27FC236}">
                <a16:creationId xmlns:a16="http://schemas.microsoft.com/office/drawing/2014/main" id="{235C7808-738D-4C40-833D-686261286675}"/>
              </a:ext>
            </a:extLst>
          </p:cNvPr>
          <p:cNvSpPr>
            <a:spLocks noGrp="1"/>
          </p:cNvSpPr>
          <p:nvPr>
            <p:ph type="body" sz="quarter" idx="13"/>
          </p:nvPr>
        </p:nvSpPr>
        <p:spPr/>
        <p:txBody>
          <a:bodyPr>
            <a:normAutofit lnSpcReduction="10000"/>
          </a:bodyPr>
          <a:lstStyle/>
          <a:p>
            <a:r>
              <a:rPr lang="en-US" dirty="0"/>
              <a:t>Conditions in a random order can avoid sequence effects, e.g. through training or tiredness</a:t>
            </a:r>
          </a:p>
          <a:p>
            <a:pPr marL="357188" lvl="1" indent="0">
              <a:buNone/>
            </a:pPr>
            <a:r>
              <a:rPr lang="en-US" dirty="0">
                <a:sym typeface="Wingdings" panose="05000000000000000000" pitchFamily="2" charset="2"/>
              </a:rPr>
              <a:t> Randomness does not necessarily evens out sequence effects  </a:t>
            </a:r>
            <a:endParaRPr lang="en-US" dirty="0"/>
          </a:p>
          <a:p>
            <a:r>
              <a:rPr lang="de-DE" dirty="0" err="1"/>
              <a:t>Conditions</a:t>
            </a:r>
            <a:r>
              <a:rPr lang="de-DE" dirty="0"/>
              <a:t> in a </a:t>
            </a:r>
            <a:r>
              <a:rPr lang="de-DE" dirty="0" err="1"/>
              <a:t>balanced</a:t>
            </a:r>
            <a:r>
              <a:rPr lang="de-DE" dirty="0"/>
              <a:t> </a:t>
            </a:r>
            <a:r>
              <a:rPr lang="de-DE" dirty="0" err="1"/>
              <a:t>Latin-square</a:t>
            </a:r>
            <a:r>
              <a:rPr lang="de-DE" dirty="0"/>
              <a:t> design </a:t>
            </a:r>
            <a:r>
              <a:rPr lang="en-US" dirty="0"/>
              <a:t>evens out the “what-follows-what scenario” and protect the experiment against order effects</a:t>
            </a:r>
          </a:p>
          <a:p>
            <a:pPr lvl="1"/>
            <a:r>
              <a:rPr lang="en-US" dirty="0"/>
              <a:t>But a balanced Latin Square design must be carried out by a number of participants using a multiple of the conditions</a:t>
            </a:r>
          </a:p>
          <a:p>
            <a:pPr marL="627063" lvl="2" indent="0">
              <a:buNone/>
            </a:pPr>
            <a:r>
              <a:rPr lang="en-US" dirty="0">
                <a:sym typeface="Wingdings" panose="05000000000000000000" pitchFamily="2" charset="2"/>
              </a:rPr>
              <a:t> e.g. 50 conditions: 50, 100, 150, 200… participants</a:t>
            </a:r>
          </a:p>
          <a:p>
            <a:pPr lvl="1"/>
            <a:r>
              <a:rPr lang="en-US" dirty="0">
                <a:sym typeface="Wingdings" panose="05000000000000000000" pitchFamily="2" charset="2"/>
              </a:rPr>
              <a:t>Not feasible (e.g. in online surveys with a unpredictable number of participants)</a:t>
            </a:r>
          </a:p>
          <a:p>
            <a:pPr marL="627063" lvl="2" indent="0">
              <a:buNone/>
            </a:pPr>
            <a:r>
              <a:rPr lang="en-US" dirty="0">
                <a:sym typeface="Wingdings" panose="05000000000000000000" pitchFamily="2" charset="2"/>
              </a:rPr>
              <a:t> In those cases experimental designs are (pseudo-)randomized by a computer</a:t>
            </a:r>
            <a:endParaRPr lang="en-US" dirty="0"/>
          </a:p>
        </p:txBody>
      </p:sp>
      <p:sp>
        <p:nvSpPr>
          <p:cNvPr id="4" name="Text Placeholder 3">
            <a:extLst>
              <a:ext uri="{FF2B5EF4-FFF2-40B4-BE49-F238E27FC236}">
                <a16:creationId xmlns:a16="http://schemas.microsoft.com/office/drawing/2014/main" id="{128FEC9C-ACDC-4B50-9303-26D83D2E90BD}"/>
              </a:ext>
            </a:extLst>
          </p:cNvPr>
          <p:cNvSpPr>
            <a:spLocks noGrp="1"/>
          </p:cNvSpPr>
          <p:nvPr>
            <p:ph type="body" sz="quarter" idx="15"/>
          </p:nvPr>
        </p:nvSpPr>
        <p:spPr/>
        <p:txBody>
          <a:bodyPr/>
          <a:lstStyle/>
          <a:p>
            <a:endParaRPr lang="de-DE"/>
          </a:p>
        </p:txBody>
      </p:sp>
      <p:sp>
        <p:nvSpPr>
          <p:cNvPr id="5" name="Text Placeholder 4">
            <a:extLst>
              <a:ext uri="{FF2B5EF4-FFF2-40B4-BE49-F238E27FC236}">
                <a16:creationId xmlns:a16="http://schemas.microsoft.com/office/drawing/2014/main" id="{41BE7088-BCC0-43CB-8A13-96A3D92837C4}"/>
              </a:ext>
            </a:extLst>
          </p:cNvPr>
          <p:cNvSpPr>
            <a:spLocks noGrp="1"/>
          </p:cNvSpPr>
          <p:nvPr>
            <p:ph type="body" sz="quarter" idx="21"/>
          </p:nvPr>
        </p:nvSpPr>
        <p:spPr/>
        <p:txBody>
          <a:bodyPr/>
          <a:lstStyle/>
          <a:p>
            <a:r>
              <a:rPr lang="de-DE" dirty="0" err="1"/>
              <a:t>Empirical</a:t>
            </a:r>
            <a:r>
              <a:rPr lang="de-DE" dirty="0"/>
              <a:t> Research</a:t>
            </a:r>
          </a:p>
        </p:txBody>
      </p:sp>
      <p:sp>
        <p:nvSpPr>
          <p:cNvPr id="6" name="Footer Placeholder 5">
            <a:extLst>
              <a:ext uri="{FF2B5EF4-FFF2-40B4-BE49-F238E27FC236}">
                <a16:creationId xmlns:a16="http://schemas.microsoft.com/office/drawing/2014/main" id="{F7CEACF6-9761-442A-BBFD-A476A1CC78DF}"/>
              </a:ext>
            </a:extLst>
          </p:cNvPr>
          <p:cNvSpPr>
            <a:spLocks noGrp="1"/>
          </p:cNvSpPr>
          <p:nvPr>
            <p:ph type="ftr" sz="quarter" idx="23"/>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1A560A65-E3BA-493C-9BAC-86EA77C61C53}"/>
              </a:ext>
            </a:extLst>
          </p:cNvPr>
          <p:cNvSpPr>
            <a:spLocks noGrp="1"/>
          </p:cNvSpPr>
          <p:nvPr>
            <p:ph type="sldNum" sz="quarter" idx="24"/>
          </p:nvPr>
        </p:nvSpPr>
        <p:spPr/>
        <p:txBody>
          <a:bodyPr/>
          <a:lstStyle/>
          <a:p>
            <a:fld id="{C564DEAC-083F-4EA1-9D67-84BB3A537A3E}" type="slidenum">
              <a:rPr lang="de-DE" smtClean="0"/>
              <a:pPr/>
              <a:t>17</a:t>
            </a:fld>
            <a:endParaRPr lang="de-DE" dirty="0"/>
          </a:p>
        </p:txBody>
      </p:sp>
    </p:spTree>
    <p:extLst>
      <p:ext uri="{BB962C8B-B14F-4D97-AF65-F5344CB8AC3E}">
        <p14:creationId xmlns:p14="http://schemas.microsoft.com/office/powerpoint/2010/main" val="2319085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C9CD7-BB0F-496B-997E-B2E0B0D38217}"/>
              </a:ext>
            </a:extLst>
          </p:cNvPr>
          <p:cNvSpPr>
            <a:spLocks noGrp="1"/>
          </p:cNvSpPr>
          <p:nvPr>
            <p:ph type="title"/>
          </p:nvPr>
        </p:nvSpPr>
        <p:spPr/>
        <p:txBody>
          <a:bodyPr/>
          <a:lstStyle/>
          <a:p>
            <a:r>
              <a:rPr lang="de-DE" dirty="0" err="1"/>
              <a:t>Within-Subjects</a:t>
            </a:r>
            <a:r>
              <a:rPr lang="de-DE" dirty="0"/>
              <a:t> </a:t>
            </a:r>
            <a:r>
              <a:rPr lang="en-US" dirty="0"/>
              <a:t>IVs</a:t>
            </a:r>
            <a:endParaRPr lang="de-DE" dirty="0"/>
          </a:p>
        </p:txBody>
      </p:sp>
      <p:sp>
        <p:nvSpPr>
          <p:cNvPr id="3" name="Text Placeholder 2">
            <a:extLst>
              <a:ext uri="{FF2B5EF4-FFF2-40B4-BE49-F238E27FC236}">
                <a16:creationId xmlns:a16="http://schemas.microsoft.com/office/drawing/2014/main" id="{E2D60198-EBE4-4625-BFC1-48CB2786162E}"/>
              </a:ext>
            </a:extLst>
          </p:cNvPr>
          <p:cNvSpPr>
            <a:spLocks noGrp="1"/>
          </p:cNvSpPr>
          <p:nvPr>
            <p:ph type="body" sz="quarter" idx="13"/>
          </p:nvPr>
        </p:nvSpPr>
        <p:spPr/>
        <p:txBody>
          <a:bodyPr/>
          <a:lstStyle/>
          <a:p>
            <a:r>
              <a:rPr lang="en-US" dirty="0"/>
              <a:t>Participants are assigned to all conditions</a:t>
            </a:r>
          </a:p>
          <a:p>
            <a:r>
              <a:rPr lang="en-US" dirty="0"/>
              <a:t>Advantages</a:t>
            </a:r>
          </a:p>
          <a:p>
            <a:pPr lvl="1"/>
            <a:r>
              <a:rPr lang="en-US" dirty="0"/>
              <a:t>Economy</a:t>
            </a:r>
          </a:p>
          <a:p>
            <a:pPr lvl="1"/>
            <a:r>
              <a:rPr lang="en-US" dirty="0"/>
              <a:t>Sensitiveness</a:t>
            </a:r>
          </a:p>
          <a:p>
            <a:pPr lvl="1"/>
            <a:r>
              <a:rPr lang="en-US" dirty="0"/>
              <a:t>Cancelling out individual differences</a:t>
            </a:r>
          </a:p>
          <a:p>
            <a:r>
              <a:rPr lang="en-US" dirty="0"/>
              <a:t>Disadvantages</a:t>
            </a:r>
          </a:p>
          <a:p>
            <a:pPr lvl="1"/>
            <a:r>
              <a:rPr lang="en-US" dirty="0"/>
              <a:t>Carry-over effects from previous conditions</a:t>
            </a:r>
            <a:r>
              <a:rPr lang="de-DE" dirty="0"/>
              <a:t>  </a:t>
            </a:r>
          </a:p>
          <a:p>
            <a:pPr lvl="1"/>
            <a:r>
              <a:rPr lang="en-US" dirty="0"/>
              <a:t>Conditions must be balanced</a:t>
            </a:r>
            <a:endParaRPr lang="de-DE" dirty="0"/>
          </a:p>
        </p:txBody>
      </p:sp>
      <p:sp>
        <p:nvSpPr>
          <p:cNvPr id="4" name="Text Placeholder 3">
            <a:extLst>
              <a:ext uri="{FF2B5EF4-FFF2-40B4-BE49-F238E27FC236}">
                <a16:creationId xmlns:a16="http://schemas.microsoft.com/office/drawing/2014/main" id="{595990FE-8499-46C1-A20F-8DE7793DBEE6}"/>
              </a:ext>
            </a:extLst>
          </p:cNvPr>
          <p:cNvSpPr>
            <a:spLocks noGrp="1"/>
          </p:cNvSpPr>
          <p:nvPr>
            <p:ph type="body" sz="quarter" idx="15"/>
          </p:nvPr>
        </p:nvSpPr>
        <p:spPr/>
        <p:txBody>
          <a:bodyPr/>
          <a:lstStyle/>
          <a:p>
            <a:r>
              <a:rPr lang="en-US" dirty="0"/>
              <a:t>Repeated measures designs</a:t>
            </a:r>
            <a:endParaRPr lang="de-DE" dirty="0"/>
          </a:p>
          <a:p>
            <a:endParaRPr lang="de-DE" dirty="0"/>
          </a:p>
        </p:txBody>
      </p:sp>
      <p:sp>
        <p:nvSpPr>
          <p:cNvPr id="5" name="Text Placeholder 4">
            <a:extLst>
              <a:ext uri="{FF2B5EF4-FFF2-40B4-BE49-F238E27FC236}">
                <a16:creationId xmlns:a16="http://schemas.microsoft.com/office/drawing/2014/main" id="{78B2E2B4-F246-425E-A430-CEC1575E5562}"/>
              </a:ext>
            </a:extLst>
          </p:cNvPr>
          <p:cNvSpPr>
            <a:spLocks noGrp="1"/>
          </p:cNvSpPr>
          <p:nvPr>
            <p:ph type="body" sz="quarter" idx="21"/>
          </p:nvPr>
        </p:nvSpPr>
        <p:spPr/>
        <p:txBody>
          <a:bodyPr/>
          <a:lstStyle/>
          <a:p>
            <a:r>
              <a:rPr lang="de-DE" dirty="0" err="1"/>
              <a:t>Empirical</a:t>
            </a:r>
            <a:r>
              <a:rPr lang="de-DE" dirty="0"/>
              <a:t> Research</a:t>
            </a:r>
          </a:p>
        </p:txBody>
      </p:sp>
      <p:sp>
        <p:nvSpPr>
          <p:cNvPr id="6" name="Footer Placeholder 5">
            <a:extLst>
              <a:ext uri="{FF2B5EF4-FFF2-40B4-BE49-F238E27FC236}">
                <a16:creationId xmlns:a16="http://schemas.microsoft.com/office/drawing/2014/main" id="{E1A4CC88-4389-4A50-9F7E-055EAB6F2074}"/>
              </a:ext>
            </a:extLst>
          </p:cNvPr>
          <p:cNvSpPr>
            <a:spLocks noGrp="1"/>
          </p:cNvSpPr>
          <p:nvPr>
            <p:ph type="ftr" sz="quarter" idx="23"/>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07952D31-F2FB-4E88-BF4D-118408620283}"/>
              </a:ext>
            </a:extLst>
          </p:cNvPr>
          <p:cNvSpPr>
            <a:spLocks noGrp="1"/>
          </p:cNvSpPr>
          <p:nvPr>
            <p:ph type="sldNum" sz="quarter" idx="24"/>
          </p:nvPr>
        </p:nvSpPr>
        <p:spPr/>
        <p:txBody>
          <a:bodyPr/>
          <a:lstStyle/>
          <a:p>
            <a:fld id="{C564DEAC-083F-4EA1-9D67-84BB3A537A3E}" type="slidenum">
              <a:rPr lang="de-DE" smtClean="0"/>
              <a:pPr/>
              <a:t>18</a:t>
            </a:fld>
            <a:endParaRPr lang="de-DE" dirty="0"/>
          </a:p>
        </p:txBody>
      </p:sp>
    </p:spTree>
    <p:extLst>
      <p:ext uri="{BB962C8B-B14F-4D97-AF65-F5344CB8AC3E}">
        <p14:creationId xmlns:p14="http://schemas.microsoft.com/office/powerpoint/2010/main" val="1909088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D91E7-F10A-4335-9825-452FBAC81A42}"/>
              </a:ext>
            </a:extLst>
          </p:cNvPr>
          <p:cNvSpPr>
            <a:spLocks noGrp="1"/>
          </p:cNvSpPr>
          <p:nvPr>
            <p:ph type="title"/>
          </p:nvPr>
        </p:nvSpPr>
        <p:spPr/>
        <p:txBody>
          <a:bodyPr/>
          <a:lstStyle/>
          <a:p>
            <a:r>
              <a:rPr lang="en-US" dirty="0"/>
              <a:t>Between-Groups/Between-Subjects IVs</a:t>
            </a:r>
            <a:endParaRPr lang="de-DE" dirty="0"/>
          </a:p>
        </p:txBody>
      </p:sp>
      <p:sp>
        <p:nvSpPr>
          <p:cNvPr id="3" name="Text Placeholder 2">
            <a:extLst>
              <a:ext uri="{FF2B5EF4-FFF2-40B4-BE49-F238E27FC236}">
                <a16:creationId xmlns:a16="http://schemas.microsoft.com/office/drawing/2014/main" id="{CBBEE0F8-2933-4B16-BF71-1CBEBE4DA6CB}"/>
              </a:ext>
            </a:extLst>
          </p:cNvPr>
          <p:cNvSpPr>
            <a:spLocks noGrp="1"/>
          </p:cNvSpPr>
          <p:nvPr>
            <p:ph type="body" sz="quarter" idx="13"/>
          </p:nvPr>
        </p:nvSpPr>
        <p:spPr/>
        <p:txBody>
          <a:bodyPr/>
          <a:lstStyle/>
          <a:p>
            <a:r>
              <a:rPr lang="en-US" dirty="0"/>
              <a:t>Participants are assigned to one condition only</a:t>
            </a:r>
          </a:p>
          <a:p>
            <a:r>
              <a:rPr lang="en-US" dirty="0"/>
              <a:t>Advantages</a:t>
            </a:r>
          </a:p>
          <a:p>
            <a:pPr lvl="1"/>
            <a:r>
              <a:rPr lang="en-US" dirty="0"/>
              <a:t>Simplicity</a:t>
            </a:r>
          </a:p>
          <a:p>
            <a:pPr lvl="1"/>
            <a:r>
              <a:rPr lang="en-US" dirty="0"/>
              <a:t>Less chance of practice or fatigue effects</a:t>
            </a:r>
          </a:p>
          <a:p>
            <a:pPr lvl="1"/>
            <a:r>
              <a:rPr lang="en-US" dirty="0"/>
              <a:t>Useful when it is impossible for an individual to participate in all conditions (e.g. gender)</a:t>
            </a:r>
          </a:p>
          <a:p>
            <a:r>
              <a:rPr lang="en-US" dirty="0"/>
              <a:t>Disadvantages</a:t>
            </a:r>
          </a:p>
          <a:p>
            <a:pPr lvl="1"/>
            <a:r>
              <a:rPr lang="en-US" dirty="0"/>
              <a:t>Expense (time, effort, and number of participants)</a:t>
            </a:r>
          </a:p>
          <a:p>
            <a:pPr lvl="1"/>
            <a:r>
              <a:rPr lang="en-US" dirty="0"/>
              <a:t>Insensitiveness to experimental manipulations</a:t>
            </a:r>
          </a:p>
          <a:p>
            <a:endParaRPr lang="de-DE" dirty="0"/>
          </a:p>
        </p:txBody>
      </p:sp>
      <p:sp>
        <p:nvSpPr>
          <p:cNvPr id="4" name="Text Placeholder 3">
            <a:extLst>
              <a:ext uri="{FF2B5EF4-FFF2-40B4-BE49-F238E27FC236}">
                <a16:creationId xmlns:a16="http://schemas.microsoft.com/office/drawing/2014/main" id="{C964B829-F55D-473B-8958-ED6660C4236B}"/>
              </a:ext>
            </a:extLst>
          </p:cNvPr>
          <p:cNvSpPr>
            <a:spLocks noGrp="1"/>
          </p:cNvSpPr>
          <p:nvPr>
            <p:ph type="body" sz="quarter" idx="15"/>
          </p:nvPr>
        </p:nvSpPr>
        <p:spPr/>
        <p:txBody>
          <a:bodyPr/>
          <a:lstStyle/>
          <a:p>
            <a:r>
              <a:rPr lang="en-US" dirty="0"/>
              <a:t>Independent measures designs</a:t>
            </a:r>
            <a:endParaRPr lang="de-DE" dirty="0"/>
          </a:p>
          <a:p>
            <a:endParaRPr lang="de-DE" dirty="0"/>
          </a:p>
          <a:p>
            <a:endParaRPr lang="de-DE" dirty="0"/>
          </a:p>
        </p:txBody>
      </p:sp>
      <p:sp>
        <p:nvSpPr>
          <p:cNvPr id="5" name="Text Placeholder 4">
            <a:extLst>
              <a:ext uri="{FF2B5EF4-FFF2-40B4-BE49-F238E27FC236}">
                <a16:creationId xmlns:a16="http://schemas.microsoft.com/office/drawing/2014/main" id="{F56CFCB5-138D-40BA-BBC1-F9DFD73B2F50}"/>
              </a:ext>
            </a:extLst>
          </p:cNvPr>
          <p:cNvSpPr>
            <a:spLocks noGrp="1"/>
          </p:cNvSpPr>
          <p:nvPr>
            <p:ph type="body" sz="quarter" idx="21"/>
          </p:nvPr>
        </p:nvSpPr>
        <p:spPr/>
        <p:txBody>
          <a:bodyPr/>
          <a:lstStyle/>
          <a:p>
            <a:r>
              <a:rPr lang="de-DE" dirty="0" err="1"/>
              <a:t>Empirical</a:t>
            </a:r>
            <a:r>
              <a:rPr lang="de-DE" dirty="0"/>
              <a:t> Research</a:t>
            </a:r>
          </a:p>
        </p:txBody>
      </p:sp>
      <p:sp>
        <p:nvSpPr>
          <p:cNvPr id="6" name="Footer Placeholder 5">
            <a:extLst>
              <a:ext uri="{FF2B5EF4-FFF2-40B4-BE49-F238E27FC236}">
                <a16:creationId xmlns:a16="http://schemas.microsoft.com/office/drawing/2014/main" id="{0EA6810B-9640-47FD-B99D-07DF548F9B37}"/>
              </a:ext>
            </a:extLst>
          </p:cNvPr>
          <p:cNvSpPr>
            <a:spLocks noGrp="1"/>
          </p:cNvSpPr>
          <p:nvPr>
            <p:ph type="ftr" sz="quarter" idx="23"/>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4E78F3AA-F320-4E75-8C69-8B868E5C58C6}"/>
              </a:ext>
            </a:extLst>
          </p:cNvPr>
          <p:cNvSpPr>
            <a:spLocks noGrp="1"/>
          </p:cNvSpPr>
          <p:nvPr>
            <p:ph type="sldNum" sz="quarter" idx="24"/>
          </p:nvPr>
        </p:nvSpPr>
        <p:spPr/>
        <p:txBody>
          <a:bodyPr/>
          <a:lstStyle/>
          <a:p>
            <a:fld id="{C564DEAC-083F-4EA1-9D67-84BB3A537A3E}" type="slidenum">
              <a:rPr lang="de-DE" smtClean="0"/>
              <a:pPr/>
              <a:t>19</a:t>
            </a:fld>
            <a:endParaRPr lang="de-DE" dirty="0"/>
          </a:p>
        </p:txBody>
      </p:sp>
    </p:spTree>
    <p:extLst>
      <p:ext uri="{BB962C8B-B14F-4D97-AF65-F5344CB8AC3E}">
        <p14:creationId xmlns:p14="http://schemas.microsoft.com/office/powerpoint/2010/main" val="3380807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de-DE" dirty="0"/>
              <a:t>Learning Goals</a:t>
            </a:r>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p:txBody>
          <a:bodyPr/>
          <a:lstStyle/>
          <a:p>
            <a:r>
              <a:rPr lang="en-US" sz="2400" dirty="0"/>
              <a:t>Understanding the purpose of empirical research</a:t>
            </a:r>
          </a:p>
          <a:p>
            <a:r>
              <a:rPr lang="en-US" sz="2400" dirty="0"/>
              <a:t>Understanding the purpose of experiments in HCI</a:t>
            </a:r>
          </a:p>
          <a:p>
            <a:r>
              <a:rPr lang="en-US" sz="2400" dirty="0"/>
              <a:t>Learning experimental designs</a:t>
            </a:r>
          </a:p>
          <a:p>
            <a:pPr marL="342900" indent="-342900"/>
            <a:endParaRPr lang="en-US" sz="2400" dirty="0"/>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p:txBody>
          <a:bodyPr/>
          <a:lstStyle/>
          <a:p>
            <a:endParaRPr lang="de-DE"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normAutofit/>
          </a:bodyPr>
          <a:lstStyle/>
          <a:p>
            <a:r>
              <a:rPr lang="de-DE" dirty="0" err="1"/>
              <a:t>Empirical</a:t>
            </a:r>
            <a:r>
              <a:rPr lang="de-DE" dirty="0"/>
              <a:t> Research</a:t>
            </a:r>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2</a:t>
            </a:fld>
            <a:endParaRPr lang="de-DE" dirty="0"/>
          </a:p>
        </p:txBody>
      </p:sp>
    </p:spTree>
    <p:extLst>
      <p:ext uri="{BB962C8B-B14F-4D97-AF65-F5344CB8AC3E}">
        <p14:creationId xmlns:p14="http://schemas.microsoft.com/office/powerpoint/2010/main" val="216671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47FD9-DF70-4963-8CEC-F1BE781C4330}"/>
              </a:ext>
            </a:extLst>
          </p:cNvPr>
          <p:cNvSpPr>
            <a:spLocks noGrp="1"/>
          </p:cNvSpPr>
          <p:nvPr>
            <p:ph type="title"/>
          </p:nvPr>
        </p:nvSpPr>
        <p:spPr/>
        <p:txBody>
          <a:bodyPr/>
          <a:lstStyle/>
          <a:p>
            <a:r>
              <a:rPr lang="en-US" dirty="0"/>
              <a:t>Hybrid IVs and Mixed-Designs</a:t>
            </a:r>
            <a:endParaRPr lang="de-DE" dirty="0"/>
          </a:p>
        </p:txBody>
      </p:sp>
      <p:sp>
        <p:nvSpPr>
          <p:cNvPr id="3" name="Text Placeholder 2">
            <a:extLst>
              <a:ext uri="{FF2B5EF4-FFF2-40B4-BE49-F238E27FC236}">
                <a16:creationId xmlns:a16="http://schemas.microsoft.com/office/drawing/2014/main" id="{E3670E3D-8735-423D-86CD-C0A357FA4572}"/>
              </a:ext>
            </a:extLst>
          </p:cNvPr>
          <p:cNvSpPr>
            <a:spLocks noGrp="1"/>
          </p:cNvSpPr>
          <p:nvPr>
            <p:ph type="body" sz="quarter" idx="13"/>
          </p:nvPr>
        </p:nvSpPr>
        <p:spPr/>
        <p:txBody>
          <a:bodyPr/>
          <a:lstStyle/>
          <a:p>
            <a:r>
              <a:rPr lang="en-US" dirty="0"/>
              <a:t>Two types of variables:</a:t>
            </a:r>
          </a:p>
          <a:p>
            <a:pPr lvl="1"/>
            <a:r>
              <a:rPr lang="en-US" dirty="0"/>
              <a:t>between-subjects variable(s)</a:t>
            </a:r>
          </a:p>
          <a:p>
            <a:pPr lvl="1"/>
            <a:r>
              <a:rPr lang="en-US" dirty="0"/>
              <a:t>within-subjects variable(s)</a:t>
            </a:r>
          </a:p>
          <a:p>
            <a:r>
              <a:rPr lang="en-US" dirty="0"/>
              <a:t>Participants are randomly assigned to each level of the between-subject variable(s)</a:t>
            </a:r>
          </a:p>
          <a:p>
            <a:pPr lvl="1"/>
            <a:r>
              <a:rPr lang="en-US" dirty="0"/>
              <a:t>Randomized assignment</a:t>
            </a:r>
          </a:p>
          <a:p>
            <a:r>
              <a:rPr lang="en-US" dirty="0"/>
              <a:t>All participants are exposed to each level of the within-subjects variable(s)</a:t>
            </a:r>
          </a:p>
          <a:p>
            <a:pPr lvl="1"/>
            <a:r>
              <a:rPr lang="de-DE" dirty="0" err="1"/>
              <a:t>Randomized</a:t>
            </a:r>
            <a:r>
              <a:rPr lang="de-DE" dirty="0"/>
              <a:t> </a:t>
            </a:r>
            <a:r>
              <a:rPr lang="de-DE" dirty="0" err="1"/>
              <a:t>or</a:t>
            </a:r>
            <a:r>
              <a:rPr lang="de-DE" dirty="0"/>
              <a:t> counter-</a:t>
            </a:r>
            <a:r>
              <a:rPr lang="de-DE" dirty="0" err="1"/>
              <a:t>balanced</a:t>
            </a:r>
            <a:r>
              <a:rPr lang="de-DE" dirty="0"/>
              <a:t> </a:t>
            </a:r>
            <a:r>
              <a:rPr lang="de-DE" dirty="0" err="1"/>
              <a:t>order</a:t>
            </a:r>
            <a:endParaRPr lang="de-DE" dirty="0"/>
          </a:p>
        </p:txBody>
      </p:sp>
      <p:sp>
        <p:nvSpPr>
          <p:cNvPr id="4" name="Text Placeholder 3">
            <a:extLst>
              <a:ext uri="{FF2B5EF4-FFF2-40B4-BE49-F238E27FC236}">
                <a16:creationId xmlns:a16="http://schemas.microsoft.com/office/drawing/2014/main" id="{A6CD0D68-7E4A-4286-AC00-18D40C63584C}"/>
              </a:ext>
            </a:extLst>
          </p:cNvPr>
          <p:cNvSpPr>
            <a:spLocks noGrp="1"/>
          </p:cNvSpPr>
          <p:nvPr>
            <p:ph type="body" sz="quarter" idx="15"/>
          </p:nvPr>
        </p:nvSpPr>
        <p:spPr/>
        <p:txBody>
          <a:bodyPr/>
          <a:lstStyle/>
          <a:p>
            <a:endParaRPr lang="de-DE"/>
          </a:p>
        </p:txBody>
      </p:sp>
      <p:sp>
        <p:nvSpPr>
          <p:cNvPr id="5" name="Text Placeholder 4">
            <a:extLst>
              <a:ext uri="{FF2B5EF4-FFF2-40B4-BE49-F238E27FC236}">
                <a16:creationId xmlns:a16="http://schemas.microsoft.com/office/drawing/2014/main" id="{CC9A29E6-8B1B-40EC-9E96-3C1B3CFCC7C7}"/>
              </a:ext>
            </a:extLst>
          </p:cNvPr>
          <p:cNvSpPr>
            <a:spLocks noGrp="1"/>
          </p:cNvSpPr>
          <p:nvPr>
            <p:ph type="body" sz="quarter" idx="21"/>
          </p:nvPr>
        </p:nvSpPr>
        <p:spPr/>
        <p:txBody>
          <a:bodyPr/>
          <a:lstStyle/>
          <a:p>
            <a:r>
              <a:rPr lang="de-DE" dirty="0" err="1"/>
              <a:t>Empirical</a:t>
            </a:r>
            <a:r>
              <a:rPr lang="de-DE" dirty="0"/>
              <a:t> Research</a:t>
            </a:r>
          </a:p>
        </p:txBody>
      </p:sp>
      <p:sp>
        <p:nvSpPr>
          <p:cNvPr id="6" name="Footer Placeholder 5">
            <a:extLst>
              <a:ext uri="{FF2B5EF4-FFF2-40B4-BE49-F238E27FC236}">
                <a16:creationId xmlns:a16="http://schemas.microsoft.com/office/drawing/2014/main" id="{AB1B9FC1-12CF-444B-99F6-9525DB04D91B}"/>
              </a:ext>
            </a:extLst>
          </p:cNvPr>
          <p:cNvSpPr>
            <a:spLocks noGrp="1"/>
          </p:cNvSpPr>
          <p:nvPr>
            <p:ph type="ftr" sz="quarter" idx="23"/>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03C1704A-E8F4-4E50-A127-5196FF5C4F80}"/>
              </a:ext>
            </a:extLst>
          </p:cNvPr>
          <p:cNvSpPr>
            <a:spLocks noGrp="1"/>
          </p:cNvSpPr>
          <p:nvPr>
            <p:ph type="sldNum" sz="quarter" idx="24"/>
          </p:nvPr>
        </p:nvSpPr>
        <p:spPr/>
        <p:txBody>
          <a:bodyPr/>
          <a:lstStyle/>
          <a:p>
            <a:fld id="{C564DEAC-083F-4EA1-9D67-84BB3A537A3E}" type="slidenum">
              <a:rPr lang="de-DE" smtClean="0"/>
              <a:pPr/>
              <a:t>20</a:t>
            </a:fld>
            <a:endParaRPr lang="de-DE" dirty="0"/>
          </a:p>
        </p:txBody>
      </p:sp>
    </p:spTree>
    <p:extLst>
      <p:ext uri="{BB962C8B-B14F-4D97-AF65-F5344CB8AC3E}">
        <p14:creationId xmlns:p14="http://schemas.microsoft.com/office/powerpoint/2010/main" val="3111897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B32864FE-FABC-4B3C-BD72-690B807CBACC}"/>
              </a:ext>
            </a:extLst>
          </p:cNvPr>
          <p:cNvCxnSpPr>
            <a:cxnSpLocks/>
          </p:cNvCxnSpPr>
          <p:nvPr/>
        </p:nvCxnSpPr>
        <p:spPr>
          <a:xfrm flipH="1">
            <a:off x="3336167" y="2520334"/>
            <a:ext cx="578641" cy="77631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5540930-FD9F-4A5D-82F9-5C4CF52E4BE4}"/>
              </a:ext>
            </a:extLst>
          </p:cNvPr>
          <p:cNvCxnSpPr>
            <a:cxnSpLocks/>
          </p:cNvCxnSpPr>
          <p:nvPr/>
        </p:nvCxnSpPr>
        <p:spPr>
          <a:xfrm flipH="1">
            <a:off x="2677980" y="2520334"/>
            <a:ext cx="1236828" cy="77631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7F4AAD-A4C8-4015-90AC-98C1E99911DE}"/>
              </a:ext>
            </a:extLst>
          </p:cNvPr>
          <p:cNvCxnSpPr>
            <a:stCxn id="8" idx="4"/>
            <a:endCxn id="13" idx="0"/>
          </p:cNvCxnSpPr>
          <p:nvPr/>
        </p:nvCxnSpPr>
        <p:spPr>
          <a:xfrm>
            <a:off x="2692568" y="2733636"/>
            <a:ext cx="0" cy="335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FF5FA13-71FF-46F2-BB44-BFD748702614}"/>
              </a:ext>
            </a:extLst>
          </p:cNvPr>
          <p:cNvCxnSpPr>
            <a:cxnSpLocks/>
            <a:endCxn id="18" idx="1"/>
          </p:cNvCxnSpPr>
          <p:nvPr/>
        </p:nvCxnSpPr>
        <p:spPr>
          <a:xfrm>
            <a:off x="2720156" y="2663672"/>
            <a:ext cx="425551" cy="47389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75668B8-88BE-4415-A205-B1BABE020BEC}"/>
              </a:ext>
            </a:extLst>
          </p:cNvPr>
          <p:cNvCxnSpPr>
            <a:cxnSpLocks/>
            <a:endCxn id="14" idx="1"/>
          </p:cNvCxnSpPr>
          <p:nvPr/>
        </p:nvCxnSpPr>
        <p:spPr>
          <a:xfrm>
            <a:off x="2692568" y="2602380"/>
            <a:ext cx="1070761" cy="5351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9FB9CF6-E0B4-4DB4-AC29-A87698C6EA0E}"/>
              </a:ext>
            </a:extLst>
          </p:cNvPr>
          <p:cNvCxnSpPr>
            <a:cxnSpLocks/>
          </p:cNvCxnSpPr>
          <p:nvPr/>
        </p:nvCxnSpPr>
        <p:spPr>
          <a:xfrm flipH="1">
            <a:off x="2692569" y="2534250"/>
            <a:ext cx="620126" cy="7624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69B22C4-184E-4F33-B2D3-4E473D05D808}"/>
              </a:ext>
            </a:extLst>
          </p:cNvPr>
          <p:cNvCxnSpPr>
            <a:cxnSpLocks/>
          </p:cNvCxnSpPr>
          <p:nvPr/>
        </p:nvCxnSpPr>
        <p:spPr>
          <a:xfrm flipV="1">
            <a:off x="3298106" y="2541013"/>
            <a:ext cx="0" cy="7556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23DA753-C5B6-43A2-BC82-328387E34678}"/>
              </a:ext>
            </a:extLst>
          </p:cNvPr>
          <p:cNvCxnSpPr>
            <a:cxnSpLocks/>
          </p:cNvCxnSpPr>
          <p:nvPr/>
        </p:nvCxnSpPr>
        <p:spPr>
          <a:xfrm>
            <a:off x="3312695" y="2534250"/>
            <a:ext cx="587525" cy="7624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F3E1DB-F8FF-4068-BEE1-39886E77A184}"/>
              </a:ext>
            </a:extLst>
          </p:cNvPr>
          <p:cNvCxnSpPr>
            <a:cxnSpLocks/>
          </p:cNvCxnSpPr>
          <p:nvPr/>
        </p:nvCxnSpPr>
        <p:spPr>
          <a:xfrm>
            <a:off x="3914808" y="2520334"/>
            <a:ext cx="0" cy="77631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04C59C-93CF-4375-9E09-463287E0B353}"/>
              </a:ext>
            </a:extLst>
          </p:cNvPr>
          <p:cNvSpPr>
            <a:spLocks noGrp="1"/>
          </p:cNvSpPr>
          <p:nvPr>
            <p:ph type="title"/>
          </p:nvPr>
        </p:nvSpPr>
        <p:spPr/>
        <p:txBody>
          <a:bodyPr/>
          <a:lstStyle/>
          <a:p>
            <a:r>
              <a:rPr lang="de-DE" dirty="0" err="1"/>
              <a:t>Multifactorial</a:t>
            </a:r>
            <a:r>
              <a:rPr lang="de-DE" dirty="0"/>
              <a:t> Designs</a:t>
            </a:r>
          </a:p>
        </p:txBody>
      </p:sp>
      <p:sp>
        <p:nvSpPr>
          <p:cNvPr id="4" name="Text Placeholder 3">
            <a:extLst>
              <a:ext uri="{FF2B5EF4-FFF2-40B4-BE49-F238E27FC236}">
                <a16:creationId xmlns:a16="http://schemas.microsoft.com/office/drawing/2014/main" id="{A7DCE7D7-AA86-468D-B90D-B757131F11D7}"/>
              </a:ext>
            </a:extLst>
          </p:cNvPr>
          <p:cNvSpPr>
            <a:spLocks noGrp="1"/>
          </p:cNvSpPr>
          <p:nvPr>
            <p:ph type="body" sz="quarter" idx="15"/>
          </p:nvPr>
        </p:nvSpPr>
        <p:spPr/>
        <p:txBody>
          <a:bodyPr/>
          <a:lstStyle/>
          <a:p>
            <a:endParaRPr lang="de-DE"/>
          </a:p>
        </p:txBody>
      </p:sp>
      <p:sp>
        <p:nvSpPr>
          <p:cNvPr id="5" name="Text Placeholder 4">
            <a:extLst>
              <a:ext uri="{FF2B5EF4-FFF2-40B4-BE49-F238E27FC236}">
                <a16:creationId xmlns:a16="http://schemas.microsoft.com/office/drawing/2014/main" id="{2B73BBB5-E34A-4AED-BD91-C0A6AC46226E}"/>
              </a:ext>
            </a:extLst>
          </p:cNvPr>
          <p:cNvSpPr>
            <a:spLocks noGrp="1"/>
          </p:cNvSpPr>
          <p:nvPr>
            <p:ph type="body" sz="quarter" idx="21"/>
          </p:nvPr>
        </p:nvSpPr>
        <p:spPr/>
        <p:txBody>
          <a:bodyPr/>
          <a:lstStyle/>
          <a:p>
            <a:r>
              <a:rPr lang="de-DE" dirty="0" err="1"/>
              <a:t>Empirical</a:t>
            </a:r>
            <a:r>
              <a:rPr lang="de-DE" dirty="0"/>
              <a:t> Research</a:t>
            </a:r>
          </a:p>
        </p:txBody>
      </p:sp>
      <p:sp>
        <p:nvSpPr>
          <p:cNvPr id="6" name="Footer Placeholder 5">
            <a:extLst>
              <a:ext uri="{FF2B5EF4-FFF2-40B4-BE49-F238E27FC236}">
                <a16:creationId xmlns:a16="http://schemas.microsoft.com/office/drawing/2014/main" id="{2682F79F-8930-494C-B9B6-3FBA151BE279}"/>
              </a:ext>
            </a:extLst>
          </p:cNvPr>
          <p:cNvSpPr>
            <a:spLocks noGrp="1"/>
          </p:cNvSpPr>
          <p:nvPr>
            <p:ph type="ftr" sz="quarter" idx="23"/>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6CBCC9E9-0A31-48CA-8B08-E2FC74E0CDA7}"/>
              </a:ext>
            </a:extLst>
          </p:cNvPr>
          <p:cNvSpPr>
            <a:spLocks noGrp="1"/>
          </p:cNvSpPr>
          <p:nvPr>
            <p:ph type="sldNum" sz="quarter" idx="24"/>
          </p:nvPr>
        </p:nvSpPr>
        <p:spPr/>
        <p:txBody>
          <a:bodyPr/>
          <a:lstStyle/>
          <a:p>
            <a:fld id="{C564DEAC-083F-4EA1-9D67-84BB3A537A3E}" type="slidenum">
              <a:rPr lang="de-DE" smtClean="0"/>
              <a:pPr/>
              <a:t>21</a:t>
            </a:fld>
            <a:endParaRPr lang="de-DE" dirty="0"/>
          </a:p>
        </p:txBody>
      </p:sp>
      <p:sp>
        <p:nvSpPr>
          <p:cNvPr id="9" name="Oval 8">
            <a:extLst>
              <a:ext uri="{FF2B5EF4-FFF2-40B4-BE49-F238E27FC236}">
                <a16:creationId xmlns:a16="http://schemas.microsoft.com/office/drawing/2014/main" id="{6C2D9CBE-721A-4677-BEC5-2DB5F830CA69}"/>
              </a:ext>
            </a:extLst>
          </p:cNvPr>
          <p:cNvSpPr/>
          <p:nvPr/>
        </p:nvSpPr>
        <p:spPr>
          <a:xfrm>
            <a:off x="3077578" y="2268416"/>
            <a:ext cx="465221" cy="46522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B</a:t>
            </a:r>
          </a:p>
        </p:txBody>
      </p:sp>
      <p:sp>
        <p:nvSpPr>
          <p:cNvPr id="11" name="TextBox 10">
            <a:extLst>
              <a:ext uri="{FF2B5EF4-FFF2-40B4-BE49-F238E27FC236}">
                <a16:creationId xmlns:a16="http://schemas.microsoft.com/office/drawing/2014/main" id="{7F029006-8F46-4984-9D21-CAF3627CE31D}"/>
              </a:ext>
            </a:extLst>
          </p:cNvPr>
          <p:cNvSpPr txBox="1"/>
          <p:nvPr/>
        </p:nvSpPr>
        <p:spPr>
          <a:xfrm>
            <a:off x="695325" y="2364304"/>
            <a:ext cx="1172116" cy="369332"/>
          </a:xfrm>
          <a:prstGeom prst="rect">
            <a:avLst/>
          </a:prstGeom>
          <a:noFill/>
        </p:spPr>
        <p:txBody>
          <a:bodyPr wrap="none" rtlCol="0">
            <a:spAutoFit/>
          </a:bodyPr>
          <a:lstStyle/>
          <a:p>
            <a:r>
              <a:rPr lang="de-DE" dirty="0"/>
              <a:t>Prototype</a:t>
            </a:r>
          </a:p>
        </p:txBody>
      </p:sp>
      <p:sp>
        <p:nvSpPr>
          <p:cNvPr id="12" name="TextBox 11">
            <a:extLst>
              <a:ext uri="{FF2B5EF4-FFF2-40B4-BE49-F238E27FC236}">
                <a16:creationId xmlns:a16="http://schemas.microsoft.com/office/drawing/2014/main" id="{1C045F10-B3C5-46B8-8338-9F5B158D14BC}"/>
              </a:ext>
            </a:extLst>
          </p:cNvPr>
          <p:cNvSpPr txBox="1"/>
          <p:nvPr/>
        </p:nvSpPr>
        <p:spPr>
          <a:xfrm>
            <a:off x="695325" y="3117380"/>
            <a:ext cx="1633781" cy="369332"/>
          </a:xfrm>
          <a:prstGeom prst="rect">
            <a:avLst/>
          </a:prstGeom>
          <a:noFill/>
        </p:spPr>
        <p:txBody>
          <a:bodyPr wrap="none" rtlCol="0">
            <a:spAutoFit/>
          </a:bodyPr>
          <a:lstStyle/>
          <a:p>
            <a:r>
              <a:rPr lang="de-DE" dirty="0"/>
              <a:t>User Interface</a:t>
            </a:r>
          </a:p>
        </p:txBody>
      </p:sp>
      <p:sp>
        <p:nvSpPr>
          <p:cNvPr id="13" name="Oval 12">
            <a:extLst>
              <a:ext uri="{FF2B5EF4-FFF2-40B4-BE49-F238E27FC236}">
                <a16:creationId xmlns:a16="http://schemas.microsoft.com/office/drawing/2014/main" id="{8582F656-CB44-4D03-954A-13D918EF3D4B}"/>
              </a:ext>
            </a:extLst>
          </p:cNvPr>
          <p:cNvSpPr/>
          <p:nvPr/>
        </p:nvSpPr>
        <p:spPr>
          <a:xfrm>
            <a:off x="2459957" y="3069436"/>
            <a:ext cx="465221" cy="46522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1</a:t>
            </a:r>
          </a:p>
        </p:txBody>
      </p:sp>
      <p:sp>
        <p:nvSpPr>
          <p:cNvPr id="14" name="Oval 13">
            <a:extLst>
              <a:ext uri="{FF2B5EF4-FFF2-40B4-BE49-F238E27FC236}">
                <a16:creationId xmlns:a16="http://schemas.microsoft.com/office/drawing/2014/main" id="{3DDB8C81-087B-45E2-B0BC-B9EB19CA4725}"/>
              </a:ext>
            </a:extLst>
          </p:cNvPr>
          <p:cNvSpPr/>
          <p:nvPr/>
        </p:nvSpPr>
        <p:spPr>
          <a:xfrm>
            <a:off x="3695199" y="3069436"/>
            <a:ext cx="465221" cy="46522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3</a:t>
            </a:r>
          </a:p>
        </p:txBody>
      </p:sp>
      <p:sp>
        <p:nvSpPr>
          <p:cNvPr id="18" name="Oval 17">
            <a:extLst>
              <a:ext uri="{FF2B5EF4-FFF2-40B4-BE49-F238E27FC236}">
                <a16:creationId xmlns:a16="http://schemas.microsoft.com/office/drawing/2014/main" id="{C572F22A-BEE9-4C73-A7BD-E11B4EC2A4FB}"/>
              </a:ext>
            </a:extLst>
          </p:cNvPr>
          <p:cNvSpPr/>
          <p:nvPr/>
        </p:nvSpPr>
        <p:spPr>
          <a:xfrm>
            <a:off x="3077577" y="3069436"/>
            <a:ext cx="465221" cy="46522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2</a:t>
            </a:r>
          </a:p>
        </p:txBody>
      </p:sp>
      <p:sp>
        <p:nvSpPr>
          <p:cNvPr id="8" name="Oval 7">
            <a:extLst>
              <a:ext uri="{FF2B5EF4-FFF2-40B4-BE49-F238E27FC236}">
                <a16:creationId xmlns:a16="http://schemas.microsoft.com/office/drawing/2014/main" id="{018EF310-13D7-4FAB-8DA4-AE75B7927CA9}"/>
              </a:ext>
            </a:extLst>
          </p:cNvPr>
          <p:cNvSpPr/>
          <p:nvPr/>
        </p:nvSpPr>
        <p:spPr>
          <a:xfrm>
            <a:off x="2459957" y="2268415"/>
            <a:ext cx="465221" cy="46522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A</a:t>
            </a:r>
          </a:p>
        </p:txBody>
      </p:sp>
      <p:sp>
        <p:nvSpPr>
          <p:cNvPr id="48" name="TextBox 47">
            <a:extLst>
              <a:ext uri="{FF2B5EF4-FFF2-40B4-BE49-F238E27FC236}">
                <a16:creationId xmlns:a16="http://schemas.microsoft.com/office/drawing/2014/main" id="{448E4448-0302-4485-AA6F-F3543702C47B}"/>
              </a:ext>
            </a:extLst>
          </p:cNvPr>
          <p:cNvSpPr txBox="1"/>
          <p:nvPr/>
        </p:nvSpPr>
        <p:spPr>
          <a:xfrm>
            <a:off x="697313" y="1642945"/>
            <a:ext cx="1556836" cy="646331"/>
          </a:xfrm>
          <a:prstGeom prst="rect">
            <a:avLst/>
          </a:prstGeom>
          <a:noFill/>
        </p:spPr>
        <p:txBody>
          <a:bodyPr wrap="none" rtlCol="0">
            <a:spAutoFit/>
          </a:bodyPr>
          <a:lstStyle/>
          <a:p>
            <a:r>
              <a:rPr lang="de-DE" b="1" dirty="0"/>
              <a:t>Independent</a:t>
            </a:r>
            <a:br>
              <a:rPr lang="de-DE" b="1" dirty="0"/>
            </a:br>
            <a:r>
              <a:rPr lang="de-DE" b="1" dirty="0"/>
              <a:t>Variables</a:t>
            </a:r>
          </a:p>
        </p:txBody>
      </p:sp>
      <p:sp>
        <p:nvSpPr>
          <p:cNvPr id="10" name="Oval 9">
            <a:extLst>
              <a:ext uri="{FF2B5EF4-FFF2-40B4-BE49-F238E27FC236}">
                <a16:creationId xmlns:a16="http://schemas.microsoft.com/office/drawing/2014/main" id="{CBF1867A-CBAA-472D-B98A-0047824A9FB3}"/>
              </a:ext>
            </a:extLst>
          </p:cNvPr>
          <p:cNvSpPr/>
          <p:nvPr/>
        </p:nvSpPr>
        <p:spPr>
          <a:xfrm>
            <a:off x="3695199" y="2268415"/>
            <a:ext cx="465221" cy="46522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C</a:t>
            </a:r>
          </a:p>
        </p:txBody>
      </p:sp>
      <p:sp>
        <p:nvSpPr>
          <p:cNvPr id="50" name="TextBox 49">
            <a:extLst>
              <a:ext uri="{FF2B5EF4-FFF2-40B4-BE49-F238E27FC236}">
                <a16:creationId xmlns:a16="http://schemas.microsoft.com/office/drawing/2014/main" id="{426A7607-9C1B-40BF-BE25-6332B6ABB166}"/>
              </a:ext>
            </a:extLst>
          </p:cNvPr>
          <p:cNvSpPr txBox="1"/>
          <p:nvPr/>
        </p:nvSpPr>
        <p:spPr>
          <a:xfrm>
            <a:off x="2932931" y="1669565"/>
            <a:ext cx="902811" cy="369332"/>
          </a:xfrm>
          <a:prstGeom prst="rect">
            <a:avLst/>
          </a:prstGeom>
          <a:noFill/>
        </p:spPr>
        <p:txBody>
          <a:bodyPr wrap="none" rtlCol="0">
            <a:spAutoFit/>
          </a:bodyPr>
          <a:lstStyle/>
          <a:p>
            <a:r>
              <a:rPr lang="de-DE" b="1" dirty="0"/>
              <a:t>Levels</a:t>
            </a:r>
          </a:p>
        </p:txBody>
      </p:sp>
      <p:sp>
        <p:nvSpPr>
          <p:cNvPr id="51" name="TextBox 50">
            <a:extLst>
              <a:ext uri="{FF2B5EF4-FFF2-40B4-BE49-F238E27FC236}">
                <a16:creationId xmlns:a16="http://schemas.microsoft.com/office/drawing/2014/main" id="{59A8CF37-0985-4B6A-AC1F-6980628C3539}"/>
              </a:ext>
            </a:extLst>
          </p:cNvPr>
          <p:cNvSpPr txBox="1"/>
          <p:nvPr/>
        </p:nvSpPr>
        <p:spPr>
          <a:xfrm>
            <a:off x="4436321" y="1666917"/>
            <a:ext cx="1390124" cy="369332"/>
          </a:xfrm>
          <a:prstGeom prst="rect">
            <a:avLst/>
          </a:prstGeom>
          <a:noFill/>
        </p:spPr>
        <p:txBody>
          <a:bodyPr wrap="none" rtlCol="0">
            <a:spAutoFit/>
          </a:bodyPr>
          <a:lstStyle/>
          <a:p>
            <a:r>
              <a:rPr lang="de-DE" b="1" dirty="0" err="1"/>
              <a:t>Conditions</a:t>
            </a:r>
            <a:endParaRPr lang="de-DE" b="1" dirty="0"/>
          </a:p>
        </p:txBody>
      </p:sp>
      <p:sp>
        <p:nvSpPr>
          <p:cNvPr id="52" name="TextBox 51">
            <a:extLst>
              <a:ext uri="{FF2B5EF4-FFF2-40B4-BE49-F238E27FC236}">
                <a16:creationId xmlns:a16="http://schemas.microsoft.com/office/drawing/2014/main" id="{C26C063A-94B2-4D9D-B1F5-6FABA151E63C}"/>
              </a:ext>
            </a:extLst>
          </p:cNvPr>
          <p:cNvSpPr txBox="1"/>
          <p:nvPr/>
        </p:nvSpPr>
        <p:spPr>
          <a:xfrm>
            <a:off x="4725347" y="2646294"/>
            <a:ext cx="575799" cy="369332"/>
          </a:xfrm>
          <a:prstGeom prst="rect">
            <a:avLst/>
          </a:prstGeom>
          <a:noFill/>
        </p:spPr>
        <p:txBody>
          <a:bodyPr wrap="none" rtlCol="0">
            <a:spAutoFit/>
          </a:bodyPr>
          <a:lstStyle/>
          <a:p>
            <a:r>
              <a:rPr lang="de-DE" dirty="0"/>
              <a:t> = 9</a:t>
            </a:r>
          </a:p>
        </p:txBody>
      </p:sp>
      <p:sp>
        <p:nvSpPr>
          <p:cNvPr id="53" name="TextBox 52">
            <a:extLst>
              <a:ext uri="{FF2B5EF4-FFF2-40B4-BE49-F238E27FC236}">
                <a16:creationId xmlns:a16="http://schemas.microsoft.com/office/drawing/2014/main" id="{9C8EB7E4-8533-432E-9B74-312A604A52F7}"/>
              </a:ext>
            </a:extLst>
          </p:cNvPr>
          <p:cNvSpPr txBox="1"/>
          <p:nvPr/>
        </p:nvSpPr>
        <p:spPr>
          <a:xfrm>
            <a:off x="5919119" y="2044971"/>
            <a:ext cx="2550694" cy="369332"/>
          </a:xfrm>
          <a:prstGeom prst="rect">
            <a:avLst/>
          </a:prstGeom>
          <a:solidFill>
            <a:srgbClr val="00B0F0"/>
          </a:solidFill>
          <a:ln w="76200">
            <a:noFill/>
          </a:ln>
        </p:spPr>
        <p:txBody>
          <a:bodyPr wrap="square" rtlCol="0">
            <a:spAutoFit/>
          </a:bodyPr>
          <a:lstStyle/>
          <a:p>
            <a:pPr algn="ctr"/>
            <a:r>
              <a:rPr lang="de-DE" dirty="0" err="1">
                <a:solidFill>
                  <a:schemeClr val="bg1"/>
                </a:solidFill>
              </a:rPr>
              <a:t>Full</a:t>
            </a:r>
            <a:r>
              <a:rPr lang="de-DE" dirty="0">
                <a:solidFill>
                  <a:schemeClr val="bg1"/>
                </a:solidFill>
              </a:rPr>
              <a:t> </a:t>
            </a:r>
            <a:r>
              <a:rPr lang="de-DE" dirty="0" err="1">
                <a:solidFill>
                  <a:schemeClr val="bg1"/>
                </a:solidFill>
              </a:rPr>
              <a:t>Factorial</a:t>
            </a:r>
            <a:r>
              <a:rPr lang="de-DE" dirty="0">
                <a:solidFill>
                  <a:schemeClr val="bg1"/>
                </a:solidFill>
              </a:rPr>
              <a:t> Design</a:t>
            </a:r>
          </a:p>
        </p:txBody>
      </p:sp>
      <p:cxnSp>
        <p:nvCxnSpPr>
          <p:cNvPr id="55" name="Straight Connector 54">
            <a:extLst>
              <a:ext uri="{FF2B5EF4-FFF2-40B4-BE49-F238E27FC236}">
                <a16:creationId xmlns:a16="http://schemas.microsoft.com/office/drawing/2014/main" id="{8AD51680-4CE6-43B0-9AB5-901ADF3266DC}"/>
              </a:ext>
            </a:extLst>
          </p:cNvPr>
          <p:cNvCxnSpPr>
            <a:cxnSpLocks/>
          </p:cNvCxnSpPr>
          <p:nvPr/>
        </p:nvCxnSpPr>
        <p:spPr>
          <a:xfrm flipH="1">
            <a:off x="3336167" y="4486193"/>
            <a:ext cx="578641" cy="7945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AB2A26E-9E70-497B-804D-EE6CCE9A4C2C}"/>
              </a:ext>
            </a:extLst>
          </p:cNvPr>
          <p:cNvCxnSpPr>
            <a:stCxn id="69" idx="4"/>
            <a:endCxn id="66" idx="0"/>
          </p:cNvCxnSpPr>
          <p:nvPr/>
        </p:nvCxnSpPr>
        <p:spPr>
          <a:xfrm>
            <a:off x="2692568" y="4699495"/>
            <a:ext cx="0" cy="335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8BAB450-6CC0-4749-A60E-F418EE415968}"/>
              </a:ext>
            </a:extLst>
          </p:cNvPr>
          <p:cNvCxnSpPr>
            <a:cxnSpLocks/>
          </p:cNvCxnSpPr>
          <p:nvPr/>
        </p:nvCxnSpPr>
        <p:spPr>
          <a:xfrm flipH="1">
            <a:off x="2692569" y="4500109"/>
            <a:ext cx="620126" cy="7624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A9210E1-342E-4145-8739-DCC7B099D066}"/>
              </a:ext>
            </a:extLst>
          </p:cNvPr>
          <p:cNvCxnSpPr>
            <a:cxnSpLocks/>
          </p:cNvCxnSpPr>
          <p:nvPr/>
        </p:nvCxnSpPr>
        <p:spPr>
          <a:xfrm>
            <a:off x="3312695" y="4500109"/>
            <a:ext cx="587525" cy="7624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4E77F0F-111F-4F8B-8114-26884D773F1D}"/>
              </a:ext>
            </a:extLst>
          </p:cNvPr>
          <p:cNvCxnSpPr>
            <a:cxnSpLocks/>
          </p:cNvCxnSpPr>
          <p:nvPr/>
        </p:nvCxnSpPr>
        <p:spPr>
          <a:xfrm>
            <a:off x="3914808" y="4486193"/>
            <a:ext cx="0" cy="77631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AEEF2F37-44BA-4BE9-B632-B7E3E9325CA7}"/>
              </a:ext>
            </a:extLst>
          </p:cNvPr>
          <p:cNvSpPr/>
          <p:nvPr/>
        </p:nvSpPr>
        <p:spPr>
          <a:xfrm>
            <a:off x="3077578" y="4234275"/>
            <a:ext cx="465221" cy="46522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B</a:t>
            </a:r>
          </a:p>
        </p:txBody>
      </p:sp>
      <p:sp>
        <p:nvSpPr>
          <p:cNvPr id="64" name="TextBox 63">
            <a:extLst>
              <a:ext uri="{FF2B5EF4-FFF2-40B4-BE49-F238E27FC236}">
                <a16:creationId xmlns:a16="http://schemas.microsoft.com/office/drawing/2014/main" id="{08FA4529-A582-49BA-899A-2BB8EE165E5C}"/>
              </a:ext>
            </a:extLst>
          </p:cNvPr>
          <p:cNvSpPr txBox="1"/>
          <p:nvPr/>
        </p:nvSpPr>
        <p:spPr>
          <a:xfrm>
            <a:off x="695325" y="4330163"/>
            <a:ext cx="1172116" cy="369332"/>
          </a:xfrm>
          <a:prstGeom prst="rect">
            <a:avLst/>
          </a:prstGeom>
          <a:noFill/>
        </p:spPr>
        <p:txBody>
          <a:bodyPr wrap="none" rtlCol="0">
            <a:spAutoFit/>
          </a:bodyPr>
          <a:lstStyle/>
          <a:p>
            <a:r>
              <a:rPr lang="de-DE" dirty="0"/>
              <a:t>Prototype</a:t>
            </a:r>
          </a:p>
        </p:txBody>
      </p:sp>
      <p:sp>
        <p:nvSpPr>
          <p:cNvPr id="65" name="TextBox 64">
            <a:extLst>
              <a:ext uri="{FF2B5EF4-FFF2-40B4-BE49-F238E27FC236}">
                <a16:creationId xmlns:a16="http://schemas.microsoft.com/office/drawing/2014/main" id="{F0EDB7F6-D77D-4ABD-8D43-38E09E2CDEE7}"/>
              </a:ext>
            </a:extLst>
          </p:cNvPr>
          <p:cNvSpPr txBox="1"/>
          <p:nvPr/>
        </p:nvSpPr>
        <p:spPr>
          <a:xfrm>
            <a:off x="695325" y="5083239"/>
            <a:ext cx="1633781" cy="369332"/>
          </a:xfrm>
          <a:prstGeom prst="rect">
            <a:avLst/>
          </a:prstGeom>
          <a:noFill/>
        </p:spPr>
        <p:txBody>
          <a:bodyPr wrap="none" rtlCol="0">
            <a:spAutoFit/>
          </a:bodyPr>
          <a:lstStyle/>
          <a:p>
            <a:r>
              <a:rPr lang="de-DE" dirty="0"/>
              <a:t>User Interface</a:t>
            </a:r>
          </a:p>
        </p:txBody>
      </p:sp>
      <p:sp>
        <p:nvSpPr>
          <p:cNvPr id="66" name="Oval 65">
            <a:extLst>
              <a:ext uri="{FF2B5EF4-FFF2-40B4-BE49-F238E27FC236}">
                <a16:creationId xmlns:a16="http://schemas.microsoft.com/office/drawing/2014/main" id="{C2B64A89-5EF9-482A-9310-9A60316BC6C1}"/>
              </a:ext>
            </a:extLst>
          </p:cNvPr>
          <p:cNvSpPr/>
          <p:nvPr/>
        </p:nvSpPr>
        <p:spPr>
          <a:xfrm>
            <a:off x="2459957" y="5035295"/>
            <a:ext cx="465221" cy="46522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1</a:t>
            </a:r>
          </a:p>
        </p:txBody>
      </p:sp>
      <p:sp>
        <p:nvSpPr>
          <p:cNvPr id="67" name="Oval 66">
            <a:extLst>
              <a:ext uri="{FF2B5EF4-FFF2-40B4-BE49-F238E27FC236}">
                <a16:creationId xmlns:a16="http://schemas.microsoft.com/office/drawing/2014/main" id="{8B55B669-9FBA-465D-9ECB-7FA737EEE6F3}"/>
              </a:ext>
            </a:extLst>
          </p:cNvPr>
          <p:cNvSpPr/>
          <p:nvPr/>
        </p:nvSpPr>
        <p:spPr>
          <a:xfrm>
            <a:off x="3695199" y="5035295"/>
            <a:ext cx="465221" cy="46522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3</a:t>
            </a:r>
          </a:p>
        </p:txBody>
      </p:sp>
      <p:sp>
        <p:nvSpPr>
          <p:cNvPr id="70" name="Oval 69">
            <a:extLst>
              <a:ext uri="{FF2B5EF4-FFF2-40B4-BE49-F238E27FC236}">
                <a16:creationId xmlns:a16="http://schemas.microsoft.com/office/drawing/2014/main" id="{7E38D210-168B-4B54-8611-13F33505094B}"/>
              </a:ext>
            </a:extLst>
          </p:cNvPr>
          <p:cNvSpPr/>
          <p:nvPr/>
        </p:nvSpPr>
        <p:spPr>
          <a:xfrm>
            <a:off x="3695199" y="4234274"/>
            <a:ext cx="465221" cy="46522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C</a:t>
            </a:r>
          </a:p>
        </p:txBody>
      </p:sp>
      <p:sp>
        <p:nvSpPr>
          <p:cNvPr id="71" name="TextBox 70">
            <a:extLst>
              <a:ext uri="{FF2B5EF4-FFF2-40B4-BE49-F238E27FC236}">
                <a16:creationId xmlns:a16="http://schemas.microsoft.com/office/drawing/2014/main" id="{82B6AC2B-AA16-4F6C-BE11-471B86E6AC9E}"/>
              </a:ext>
            </a:extLst>
          </p:cNvPr>
          <p:cNvSpPr txBox="1"/>
          <p:nvPr/>
        </p:nvSpPr>
        <p:spPr>
          <a:xfrm>
            <a:off x="4725347" y="4612153"/>
            <a:ext cx="575799" cy="369332"/>
          </a:xfrm>
          <a:prstGeom prst="rect">
            <a:avLst/>
          </a:prstGeom>
          <a:noFill/>
        </p:spPr>
        <p:txBody>
          <a:bodyPr wrap="none" rtlCol="0">
            <a:spAutoFit/>
          </a:bodyPr>
          <a:lstStyle/>
          <a:p>
            <a:r>
              <a:rPr lang="de-DE" dirty="0"/>
              <a:t> = 6</a:t>
            </a:r>
          </a:p>
        </p:txBody>
      </p:sp>
      <p:sp>
        <p:nvSpPr>
          <p:cNvPr id="72" name="TextBox 71">
            <a:extLst>
              <a:ext uri="{FF2B5EF4-FFF2-40B4-BE49-F238E27FC236}">
                <a16:creationId xmlns:a16="http://schemas.microsoft.com/office/drawing/2014/main" id="{FAF2EE68-5C9A-4281-BE43-026FD089F0A1}"/>
              </a:ext>
            </a:extLst>
          </p:cNvPr>
          <p:cNvSpPr txBox="1"/>
          <p:nvPr/>
        </p:nvSpPr>
        <p:spPr>
          <a:xfrm>
            <a:off x="5919119" y="4322074"/>
            <a:ext cx="2550694" cy="369332"/>
          </a:xfrm>
          <a:prstGeom prst="rect">
            <a:avLst/>
          </a:prstGeom>
          <a:solidFill>
            <a:srgbClr val="00B0F0"/>
          </a:solidFill>
          <a:ln w="76200">
            <a:noFill/>
          </a:ln>
        </p:spPr>
        <p:txBody>
          <a:bodyPr wrap="square" rtlCol="0">
            <a:spAutoFit/>
          </a:bodyPr>
          <a:lstStyle/>
          <a:p>
            <a:pPr algn="ctr"/>
            <a:r>
              <a:rPr lang="de-DE" dirty="0" err="1">
                <a:solidFill>
                  <a:schemeClr val="bg1"/>
                </a:solidFill>
              </a:rPr>
              <a:t>Nested</a:t>
            </a:r>
            <a:r>
              <a:rPr lang="de-DE" dirty="0">
                <a:solidFill>
                  <a:schemeClr val="bg1"/>
                </a:solidFill>
              </a:rPr>
              <a:t> Design</a:t>
            </a:r>
          </a:p>
        </p:txBody>
      </p:sp>
      <p:sp>
        <p:nvSpPr>
          <p:cNvPr id="73" name="TextBox 72">
            <a:extLst>
              <a:ext uri="{FF2B5EF4-FFF2-40B4-BE49-F238E27FC236}">
                <a16:creationId xmlns:a16="http://schemas.microsoft.com/office/drawing/2014/main" id="{3772AACA-0294-4960-B790-83D9EF43E64F}"/>
              </a:ext>
            </a:extLst>
          </p:cNvPr>
          <p:cNvSpPr txBox="1"/>
          <p:nvPr/>
        </p:nvSpPr>
        <p:spPr>
          <a:xfrm>
            <a:off x="5919119" y="2479006"/>
            <a:ext cx="2550694" cy="646331"/>
          </a:xfrm>
          <a:prstGeom prst="rect">
            <a:avLst/>
          </a:prstGeom>
          <a:solidFill>
            <a:srgbClr val="00B0F0"/>
          </a:solidFill>
          <a:ln w="76200">
            <a:noFill/>
          </a:ln>
        </p:spPr>
        <p:txBody>
          <a:bodyPr wrap="square" rtlCol="0">
            <a:spAutoFit/>
          </a:bodyPr>
          <a:lstStyle/>
          <a:p>
            <a:pPr algn="ctr"/>
            <a:r>
              <a:rPr lang="de-DE" dirty="0" err="1">
                <a:solidFill>
                  <a:schemeClr val="bg1"/>
                </a:solidFill>
              </a:rPr>
              <a:t>Conditions</a:t>
            </a:r>
            <a:r>
              <a:rPr lang="de-DE" dirty="0">
                <a:solidFill>
                  <a:schemeClr val="bg1"/>
                </a:solidFill>
              </a:rPr>
              <a:t>: A1, A2, A3, B1, B2, B3, C1, C2, C3</a:t>
            </a:r>
          </a:p>
        </p:txBody>
      </p:sp>
      <p:sp>
        <p:nvSpPr>
          <p:cNvPr id="75" name="TextBox 74">
            <a:extLst>
              <a:ext uri="{FF2B5EF4-FFF2-40B4-BE49-F238E27FC236}">
                <a16:creationId xmlns:a16="http://schemas.microsoft.com/office/drawing/2014/main" id="{27794936-8A56-48DE-B304-017F584C5FAC}"/>
              </a:ext>
            </a:extLst>
          </p:cNvPr>
          <p:cNvSpPr txBox="1"/>
          <p:nvPr/>
        </p:nvSpPr>
        <p:spPr>
          <a:xfrm>
            <a:off x="5919119" y="4795881"/>
            <a:ext cx="2550694" cy="646331"/>
          </a:xfrm>
          <a:prstGeom prst="rect">
            <a:avLst/>
          </a:prstGeom>
          <a:solidFill>
            <a:srgbClr val="00B0F0"/>
          </a:solidFill>
          <a:ln w="76200">
            <a:noFill/>
          </a:ln>
        </p:spPr>
        <p:txBody>
          <a:bodyPr wrap="square" rtlCol="0">
            <a:spAutoFit/>
          </a:bodyPr>
          <a:lstStyle/>
          <a:p>
            <a:pPr algn="ctr"/>
            <a:r>
              <a:rPr lang="de-DE" dirty="0" err="1">
                <a:solidFill>
                  <a:schemeClr val="bg1"/>
                </a:solidFill>
              </a:rPr>
              <a:t>Conditions</a:t>
            </a:r>
            <a:r>
              <a:rPr lang="de-DE" dirty="0">
                <a:solidFill>
                  <a:schemeClr val="bg1"/>
                </a:solidFill>
              </a:rPr>
              <a:t>: A1, A2, B1, B2, B3, C2, C3</a:t>
            </a:r>
          </a:p>
        </p:txBody>
      </p:sp>
      <p:cxnSp>
        <p:nvCxnSpPr>
          <p:cNvPr id="78" name="Straight Connector 77">
            <a:extLst>
              <a:ext uri="{FF2B5EF4-FFF2-40B4-BE49-F238E27FC236}">
                <a16:creationId xmlns:a16="http://schemas.microsoft.com/office/drawing/2014/main" id="{C05FF2B2-FBEE-4074-8D6E-A94D6F945008}"/>
              </a:ext>
            </a:extLst>
          </p:cNvPr>
          <p:cNvCxnSpPr>
            <a:cxnSpLocks/>
          </p:cNvCxnSpPr>
          <p:nvPr/>
        </p:nvCxnSpPr>
        <p:spPr>
          <a:xfrm>
            <a:off x="2686873" y="4470998"/>
            <a:ext cx="649294" cy="7893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27F6EFE9-341F-4741-9E02-BCE7E014D22E}"/>
              </a:ext>
            </a:extLst>
          </p:cNvPr>
          <p:cNvSpPr/>
          <p:nvPr/>
        </p:nvSpPr>
        <p:spPr>
          <a:xfrm>
            <a:off x="3087379" y="5035295"/>
            <a:ext cx="465221" cy="46522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2</a:t>
            </a:r>
          </a:p>
        </p:txBody>
      </p:sp>
      <p:sp>
        <p:nvSpPr>
          <p:cNvPr id="69" name="Oval 68">
            <a:extLst>
              <a:ext uri="{FF2B5EF4-FFF2-40B4-BE49-F238E27FC236}">
                <a16:creationId xmlns:a16="http://schemas.microsoft.com/office/drawing/2014/main" id="{F25647C3-51C4-462E-8995-BC2A6DBA1B41}"/>
              </a:ext>
            </a:extLst>
          </p:cNvPr>
          <p:cNvSpPr/>
          <p:nvPr/>
        </p:nvSpPr>
        <p:spPr>
          <a:xfrm>
            <a:off x="2459957" y="4234274"/>
            <a:ext cx="465221" cy="46522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A</a:t>
            </a:r>
          </a:p>
        </p:txBody>
      </p:sp>
    </p:spTree>
    <p:extLst>
      <p:ext uri="{BB962C8B-B14F-4D97-AF65-F5344CB8AC3E}">
        <p14:creationId xmlns:p14="http://schemas.microsoft.com/office/powerpoint/2010/main" val="10544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p:bldP spid="65" grpId="0"/>
      <p:bldP spid="66" grpId="0" animBg="1"/>
      <p:bldP spid="67" grpId="0" animBg="1"/>
      <p:bldP spid="70" grpId="0" animBg="1"/>
      <p:bldP spid="71" grpId="0"/>
      <p:bldP spid="72" grpId="0" animBg="1"/>
      <p:bldP spid="75" grpId="0" animBg="1"/>
      <p:bldP spid="76" grpId="0" animBg="1"/>
      <p:bldP spid="6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56AA50-6B6E-4732-B9D5-8A0CEF15C2FB}"/>
              </a:ext>
            </a:extLst>
          </p:cNvPr>
          <p:cNvPicPr>
            <a:picLocks noChangeAspect="1"/>
          </p:cNvPicPr>
          <p:nvPr/>
        </p:nvPicPr>
        <p:blipFill>
          <a:blip r:embed="rId3"/>
          <a:stretch>
            <a:fillRect/>
          </a:stretch>
        </p:blipFill>
        <p:spPr>
          <a:xfrm>
            <a:off x="6096000" y="1592264"/>
            <a:ext cx="1835646" cy="1835646"/>
          </a:xfrm>
          <a:prstGeom prst="rect">
            <a:avLst/>
          </a:prstGeom>
        </p:spPr>
      </p:pic>
      <p:pic>
        <p:nvPicPr>
          <p:cNvPr id="4" name="Picture 3">
            <a:extLst>
              <a:ext uri="{FF2B5EF4-FFF2-40B4-BE49-F238E27FC236}">
                <a16:creationId xmlns:a16="http://schemas.microsoft.com/office/drawing/2014/main" id="{36F67DAA-42F0-40D2-9696-F26BB93D6657}"/>
              </a:ext>
            </a:extLst>
          </p:cNvPr>
          <p:cNvPicPr>
            <a:picLocks noChangeAspect="1"/>
          </p:cNvPicPr>
          <p:nvPr/>
        </p:nvPicPr>
        <p:blipFill>
          <a:blip r:embed="rId4"/>
          <a:stretch>
            <a:fillRect/>
          </a:stretch>
        </p:blipFill>
        <p:spPr>
          <a:xfrm>
            <a:off x="6231212" y="1763582"/>
            <a:ext cx="1835646" cy="1835646"/>
          </a:xfrm>
          <a:prstGeom prst="rect">
            <a:avLst/>
          </a:prstGeom>
        </p:spPr>
      </p:pic>
      <p:sp>
        <p:nvSpPr>
          <p:cNvPr id="2" name="Title 1">
            <a:extLst>
              <a:ext uri="{FF2B5EF4-FFF2-40B4-BE49-F238E27FC236}">
                <a16:creationId xmlns:a16="http://schemas.microsoft.com/office/drawing/2014/main" id="{2A2F93A1-912F-4FBF-9E29-17006D146508}"/>
              </a:ext>
            </a:extLst>
          </p:cNvPr>
          <p:cNvSpPr>
            <a:spLocks noGrp="1"/>
          </p:cNvSpPr>
          <p:nvPr>
            <p:ph type="title"/>
          </p:nvPr>
        </p:nvSpPr>
        <p:spPr/>
        <p:txBody>
          <a:bodyPr/>
          <a:lstStyle/>
          <a:p>
            <a:r>
              <a:rPr lang="de-DE" dirty="0"/>
              <a:t>HCI Research Methods</a:t>
            </a:r>
          </a:p>
        </p:txBody>
      </p:sp>
      <p:sp>
        <p:nvSpPr>
          <p:cNvPr id="3" name="Text Placeholder 2">
            <a:extLst>
              <a:ext uri="{FF2B5EF4-FFF2-40B4-BE49-F238E27FC236}">
                <a16:creationId xmlns:a16="http://schemas.microsoft.com/office/drawing/2014/main" id="{59CF8D48-A9D5-46BD-89F4-12DBC5A11ED5}"/>
              </a:ext>
            </a:extLst>
          </p:cNvPr>
          <p:cNvSpPr>
            <a:spLocks noGrp="1"/>
          </p:cNvSpPr>
          <p:nvPr>
            <p:ph type="body" sz="quarter" idx="13"/>
          </p:nvPr>
        </p:nvSpPr>
        <p:spPr>
          <a:xfrm>
            <a:off x="695325" y="1592264"/>
            <a:ext cx="5400676" cy="4537074"/>
          </a:xfrm>
        </p:spPr>
        <p:txBody>
          <a:bodyPr/>
          <a:lstStyle/>
          <a:p>
            <a:r>
              <a:rPr lang="de-DE" dirty="0"/>
              <a:t>Online </a:t>
            </a:r>
            <a:r>
              <a:rPr lang="de-DE" dirty="0" err="1"/>
              <a:t>surveys</a:t>
            </a:r>
            <a:endParaRPr lang="de-DE" dirty="0"/>
          </a:p>
          <a:p>
            <a:pPr lvl="1"/>
            <a:r>
              <a:rPr lang="de-DE" dirty="0"/>
              <a:t>Quick, </a:t>
            </a:r>
            <a:r>
              <a:rPr lang="de-DE" dirty="0" err="1"/>
              <a:t>cheap</a:t>
            </a:r>
            <a:r>
              <a:rPr lang="de-DE" dirty="0"/>
              <a:t>, </a:t>
            </a:r>
            <a:r>
              <a:rPr lang="en-US" dirty="0"/>
              <a:t>efficient, broad range of participants  </a:t>
            </a:r>
          </a:p>
          <a:p>
            <a:r>
              <a:rPr lang="en-US" dirty="0"/>
              <a:t>Lab studies </a:t>
            </a:r>
          </a:p>
          <a:p>
            <a:pPr lvl="1"/>
            <a:r>
              <a:rPr lang="en-US" dirty="0"/>
              <a:t>controlled setting without interruptions</a:t>
            </a:r>
          </a:p>
          <a:p>
            <a:r>
              <a:rPr lang="en-US" dirty="0"/>
              <a:t>In-situ </a:t>
            </a:r>
          </a:p>
          <a:p>
            <a:pPr lvl="1"/>
            <a:r>
              <a:rPr lang="en-US" dirty="0"/>
              <a:t>natural environment</a:t>
            </a:r>
          </a:p>
          <a:p>
            <a:r>
              <a:rPr lang="en-US" dirty="0"/>
              <a:t>VR/AR </a:t>
            </a:r>
          </a:p>
          <a:p>
            <a:pPr lvl="1"/>
            <a:r>
              <a:rPr lang="en-US" dirty="0"/>
              <a:t>Safe, easy prototyping</a:t>
            </a:r>
          </a:p>
          <a:p>
            <a:r>
              <a:rPr lang="en-US" dirty="0"/>
              <a:t>Are they different?</a:t>
            </a:r>
          </a:p>
          <a:p>
            <a:pPr lvl="1"/>
            <a:endParaRPr lang="de-DE" dirty="0"/>
          </a:p>
          <a:p>
            <a:pPr lvl="1"/>
            <a:endParaRPr lang="de-DE" dirty="0"/>
          </a:p>
        </p:txBody>
      </p:sp>
      <p:sp>
        <p:nvSpPr>
          <p:cNvPr id="15" name="Text Placeholder 14">
            <a:extLst>
              <a:ext uri="{FF2B5EF4-FFF2-40B4-BE49-F238E27FC236}">
                <a16:creationId xmlns:a16="http://schemas.microsoft.com/office/drawing/2014/main" id="{E42A0806-56D6-40F3-8655-A4A274619A83}"/>
              </a:ext>
            </a:extLst>
          </p:cNvPr>
          <p:cNvSpPr>
            <a:spLocks noGrp="1"/>
          </p:cNvSpPr>
          <p:nvPr>
            <p:ph type="body" sz="quarter" idx="15"/>
          </p:nvPr>
        </p:nvSpPr>
        <p:spPr/>
        <p:txBody>
          <a:bodyPr/>
          <a:lstStyle/>
          <a:p>
            <a:endParaRPr lang="de-DE"/>
          </a:p>
        </p:txBody>
      </p:sp>
      <p:sp>
        <p:nvSpPr>
          <p:cNvPr id="5" name="Text Placeholder 4">
            <a:extLst>
              <a:ext uri="{FF2B5EF4-FFF2-40B4-BE49-F238E27FC236}">
                <a16:creationId xmlns:a16="http://schemas.microsoft.com/office/drawing/2014/main" id="{5977C671-F5E4-4CC6-8D9F-185BDDBA2D21}"/>
              </a:ext>
            </a:extLst>
          </p:cNvPr>
          <p:cNvSpPr>
            <a:spLocks noGrp="1"/>
          </p:cNvSpPr>
          <p:nvPr>
            <p:ph type="body" sz="quarter" idx="21"/>
          </p:nvPr>
        </p:nvSpPr>
        <p:spPr/>
        <p:txBody>
          <a:bodyPr/>
          <a:lstStyle/>
          <a:p>
            <a:r>
              <a:rPr lang="de-DE" dirty="0" err="1"/>
              <a:t>Empirical</a:t>
            </a:r>
            <a:r>
              <a:rPr lang="de-DE" dirty="0"/>
              <a:t> Research</a:t>
            </a:r>
          </a:p>
        </p:txBody>
      </p:sp>
      <p:sp>
        <p:nvSpPr>
          <p:cNvPr id="6" name="Footer Placeholder 5">
            <a:extLst>
              <a:ext uri="{FF2B5EF4-FFF2-40B4-BE49-F238E27FC236}">
                <a16:creationId xmlns:a16="http://schemas.microsoft.com/office/drawing/2014/main" id="{5A974E5D-D4EA-4C75-8057-F722C08FD88F}"/>
              </a:ext>
            </a:extLst>
          </p:cNvPr>
          <p:cNvSpPr>
            <a:spLocks noGrp="1"/>
          </p:cNvSpPr>
          <p:nvPr>
            <p:ph type="ftr" sz="quarter" idx="23"/>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099AD2F8-6C46-4BB7-A39E-0C0F0653B38E}"/>
              </a:ext>
            </a:extLst>
          </p:cNvPr>
          <p:cNvSpPr>
            <a:spLocks noGrp="1"/>
          </p:cNvSpPr>
          <p:nvPr>
            <p:ph type="sldNum" sz="quarter" idx="24"/>
          </p:nvPr>
        </p:nvSpPr>
        <p:spPr/>
        <p:txBody>
          <a:bodyPr/>
          <a:lstStyle/>
          <a:p>
            <a:fld id="{C564DEAC-083F-4EA1-9D67-84BB3A537A3E}" type="slidenum">
              <a:rPr lang="de-DE" smtClean="0"/>
              <a:pPr/>
              <a:t>22</a:t>
            </a:fld>
            <a:endParaRPr lang="de-DE" dirty="0"/>
          </a:p>
        </p:txBody>
      </p:sp>
      <p:sp>
        <p:nvSpPr>
          <p:cNvPr id="9" name="Rectangle 7">
            <a:extLst>
              <a:ext uri="{FF2B5EF4-FFF2-40B4-BE49-F238E27FC236}">
                <a16:creationId xmlns:a16="http://schemas.microsoft.com/office/drawing/2014/main" id="{0D35F0F7-42D5-49F3-A81A-C76A888800D8}"/>
              </a:ext>
            </a:extLst>
          </p:cNvPr>
          <p:cNvSpPr/>
          <p:nvPr/>
        </p:nvSpPr>
        <p:spPr>
          <a:xfrm>
            <a:off x="0" y="5659738"/>
            <a:ext cx="12192000" cy="587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3600000" bIns="108000" rtlCol="0" anchor="b" anchorCtr="0">
            <a:spAutoFit/>
          </a:bodyPr>
          <a:lstStyle/>
          <a:p>
            <a:r>
              <a:rPr lang="en-US" sz="1200" dirty="0">
                <a:solidFill>
                  <a:schemeClr val="tx1"/>
                </a:solidFill>
              </a:rPr>
              <a:t>[1] A. Voit, S. Mayer, V. Schwind, and N. Henze. 2019. Online, VR, AR, Lab, and In-Situ: Comparison of Research Methods to Evaluate Smart Artifacts. In CHI ’19. </a:t>
            </a:r>
            <a:r>
              <a:rPr lang="en-US" sz="1200" dirty="0">
                <a:solidFill>
                  <a:schemeClr val="tx1"/>
                </a:solidFill>
                <a:hlinkClick r:id="rId5"/>
              </a:rPr>
              <a:t>https://doi.org/10.1145/3290605.3300737</a:t>
            </a:r>
            <a:r>
              <a:rPr lang="en-US" sz="1200" dirty="0">
                <a:solidFill>
                  <a:schemeClr val="tx1"/>
                </a:solidFill>
              </a:rPr>
              <a:t> </a:t>
            </a:r>
          </a:p>
        </p:txBody>
      </p:sp>
      <p:pic>
        <p:nvPicPr>
          <p:cNvPr id="8" name="Picture 7">
            <a:extLst>
              <a:ext uri="{FF2B5EF4-FFF2-40B4-BE49-F238E27FC236}">
                <a16:creationId xmlns:a16="http://schemas.microsoft.com/office/drawing/2014/main" id="{B76F24DD-8B5E-4E15-854E-C8D536E902FE}"/>
              </a:ext>
            </a:extLst>
          </p:cNvPr>
          <p:cNvPicPr>
            <a:picLocks noChangeAspect="1"/>
          </p:cNvPicPr>
          <p:nvPr/>
        </p:nvPicPr>
        <p:blipFill>
          <a:blip r:embed="rId6"/>
          <a:stretch>
            <a:fillRect/>
          </a:stretch>
        </p:blipFill>
        <p:spPr>
          <a:xfrm>
            <a:off x="6394820" y="1926021"/>
            <a:ext cx="1832787" cy="1832787"/>
          </a:xfrm>
          <a:prstGeom prst="rect">
            <a:avLst/>
          </a:prstGeom>
        </p:spPr>
      </p:pic>
      <p:pic>
        <p:nvPicPr>
          <p:cNvPr id="12" name="Picture 11">
            <a:extLst>
              <a:ext uri="{FF2B5EF4-FFF2-40B4-BE49-F238E27FC236}">
                <a16:creationId xmlns:a16="http://schemas.microsoft.com/office/drawing/2014/main" id="{C3A7C632-5ED6-4366-B247-B21108B59B32}"/>
              </a:ext>
            </a:extLst>
          </p:cNvPr>
          <p:cNvPicPr>
            <a:picLocks noChangeAspect="1"/>
          </p:cNvPicPr>
          <p:nvPr/>
        </p:nvPicPr>
        <p:blipFill>
          <a:blip r:embed="rId7"/>
          <a:stretch>
            <a:fillRect/>
          </a:stretch>
        </p:blipFill>
        <p:spPr>
          <a:xfrm>
            <a:off x="6527172" y="2062162"/>
            <a:ext cx="1838505" cy="1838505"/>
          </a:xfrm>
          <a:prstGeom prst="rect">
            <a:avLst/>
          </a:prstGeom>
        </p:spPr>
      </p:pic>
      <p:pic>
        <p:nvPicPr>
          <p:cNvPr id="13" name="Picture 12">
            <a:extLst>
              <a:ext uri="{FF2B5EF4-FFF2-40B4-BE49-F238E27FC236}">
                <a16:creationId xmlns:a16="http://schemas.microsoft.com/office/drawing/2014/main" id="{BC654247-6DC3-4D9C-8D59-B824B25300A8}"/>
              </a:ext>
            </a:extLst>
          </p:cNvPr>
          <p:cNvPicPr>
            <a:picLocks noChangeAspect="1"/>
          </p:cNvPicPr>
          <p:nvPr/>
        </p:nvPicPr>
        <p:blipFill>
          <a:blip r:embed="rId8"/>
          <a:stretch>
            <a:fillRect/>
          </a:stretch>
        </p:blipFill>
        <p:spPr>
          <a:xfrm>
            <a:off x="6527172" y="3894949"/>
            <a:ext cx="1832787" cy="1832787"/>
          </a:xfrm>
          <a:prstGeom prst="rect">
            <a:avLst/>
          </a:prstGeom>
        </p:spPr>
      </p:pic>
    </p:spTree>
    <p:extLst>
      <p:ext uri="{BB962C8B-B14F-4D97-AF65-F5344CB8AC3E}">
        <p14:creationId xmlns:p14="http://schemas.microsoft.com/office/powerpoint/2010/main" val="249613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B87C-F6E4-42F0-81B3-9CC5A934AF4A}"/>
              </a:ext>
            </a:extLst>
          </p:cNvPr>
          <p:cNvSpPr>
            <a:spLocks noGrp="1"/>
          </p:cNvSpPr>
          <p:nvPr>
            <p:ph type="title"/>
          </p:nvPr>
        </p:nvSpPr>
        <p:spPr/>
        <p:txBody>
          <a:bodyPr/>
          <a:lstStyle/>
          <a:p>
            <a:r>
              <a:rPr lang="de-DE" dirty="0"/>
              <a:t>HCI Research Methods</a:t>
            </a:r>
          </a:p>
        </p:txBody>
      </p:sp>
      <p:sp>
        <p:nvSpPr>
          <p:cNvPr id="3" name="Text Placeholder 2">
            <a:extLst>
              <a:ext uri="{FF2B5EF4-FFF2-40B4-BE49-F238E27FC236}">
                <a16:creationId xmlns:a16="http://schemas.microsoft.com/office/drawing/2014/main" id="{4F553677-B7BD-4006-9AB5-9EAF047EA2EE}"/>
              </a:ext>
            </a:extLst>
          </p:cNvPr>
          <p:cNvSpPr>
            <a:spLocks noGrp="1"/>
          </p:cNvSpPr>
          <p:nvPr>
            <p:ph type="body" sz="quarter" idx="13"/>
          </p:nvPr>
        </p:nvSpPr>
        <p:spPr>
          <a:xfrm>
            <a:off x="695325" y="1592264"/>
            <a:ext cx="3960814" cy="4537074"/>
          </a:xfrm>
        </p:spPr>
        <p:txBody>
          <a:bodyPr/>
          <a:lstStyle/>
          <a:p>
            <a:r>
              <a:rPr lang="de-DE" dirty="0"/>
              <a:t>Yes, </a:t>
            </a:r>
            <a:r>
              <a:rPr lang="de-DE" dirty="0" err="1"/>
              <a:t>the</a:t>
            </a:r>
            <a:r>
              <a:rPr lang="de-DE" dirty="0"/>
              <a:t> </a:t>
            </a:r>
            <a:r>
              <a:rPr lang="de-DE" dirty="0" err="1"/>
              <a:t>results</a:t>
            </a:r>
            <a:r>
              <a:rPr lang="de-DE" dirty="0"/>
              <a:t> </a:t>
            </a:r>
            <a:r>
              <a:rPr lang="de-DE" dirty="0" err="1"/>
              <a:t>are</a:t>
            </a:r>
            <a:r>
              <a:rPr lang="de-DE" dirty="0"/>
              <a:t> different!</a:t>
            </a:r>
          </a:p>
          <a:p>
            <a:pPr lvl="1"/>
            <a:r>
              <a:rPr lang="de-DE" dirty="0"/>
              <a:t>In-situ and VR </a:t>
            </a:r>
            <a:r>
              <a:rPr lang="de-DE" dirty="0" err="1"/>
              <a:t>showed</a:t>
            </a:r>
            <a:r>
              <a:rPr lang="de-DE" dirty="0"/>
              <a:t> </a:t>
            </a:r>
            <a:r>
              <a:rPr lang="de-DE" dirty="0" err="1"/>
              <a:t>the</a:t>
            </a:r>
            <a:r>
              <a:rPr lang="de-DE" dirty="0"/>
              <a:t> </a:t>
            </a:r>
            <a:r>
              <a:rPr lang="de-DE" dirty="0" err="1"/>
              <a:t>highest</a:t>
            </a:r>
            <a:r>
              <a:rPr lang="de-DE" dirty="0"/>
              <a:t> e.g. </a:t>
            </a:r>
            <a:r>
              <a:rPr lang="de-DE" dirty="0" err="1"/>
              <a:t>hedonic</a:t>
            </a:r>
            <a:r>
              <a:rPr lang="de-DE" dirty="0"/>
              <a:t> and </a:t>
            </a:r>
            <a:r>
              <a:rPr lang="de-DE" dirty="0" err="1"/>
              <a:t>pragmatic</a:t>
            </a:r>
            <a:r>
              <a:rPr lang="de-DE" dirty="0"/>
              <a:t> </a:t>
            </a:r>
            <a:r>
              <a:rPr lang="de-DE" dirty="0" err="1"/>
              <a:t>quality</a:t>
            </a:r>
            <a:endParaRPr lang="de-DE" dirty="0"/>
          </a:p>
          <a:p>
            <a:pPr lvl="1"/>
            <a:r>
              <a:rPr lang="de-DE" dirty="0" err="1"/>
              <a:t>Participants</a:t>
            </a:r>
            <a:r>
              <a:rPr lang="de-DE" dirty="0"/>
              <a:t> </a:t>
            </a:r>
            <a:r>
              <a:rPr lang="de-DE" dirty="0" err="1"/>
              <a:t>are</a:t>
            </a:r>
            <a:r>
              <a:rPr lang="de-DE" dirty="0"/>
              <a:t> not </a:t>
            </a:r>
            <a:r>
              <a:rPr lang="de-DE" dirty="0" err="1"/>
              <a:t>able</a:t>
            </a:r>
            <a:r>
              <a:rPr lang="de-DE" dirty="0"/>
              <a:t> </a:t>
            </a:r>
            <a:r>
              <a:rPr lang="de-DE" dirty="0" err="1"/>
              <a:t>to</a:t>
            </a:r>
            <a:r>
              <a:rPr lang="de-DE" dirty="0"/>
              <a:t> </a:t>
            </a:r>
            <a:r>
              <a:rPr lang="de-DE" dirty="0" err="1"/>
              <a:t>ignore</a:t>
            </a:r>
            <a:r>
              <a:rPr lang="de-DE" dirty="0"/>
              <a:t> </a:t>
            </a:r>
            <a:r>
              <a:rPr lang="de-DE" dirty="0" err="1"/>
              <a:t>the</a:t>
            </a:r>
            <a:r>
              <a:rPr lang="de-DE" dirty="0"/>
              <a:t> experimental </a:t>
            </a:r>
            <a:r>
              <a:rPr lang="de-DE" dirty="0" err="1"/>
              <a:t>apparatus</a:t>
            </a:r>
            <a:endParaRPr lang="de-DE" dirty="0"/>
          </a:p>
          <a:p>
            <a:r>
              <a:rPr lang="de-DE" dirty="0"/>
              <a:t>But </a:t>
            </a:r>
            <a:r>
              <a:rPr lang="de-DE" dirty="0" err="1"/>
              <a:t>which</a:t>
            </a:r>
            <a:r>
              <a:rPr lang="de-DE" dirty="0"/>
              <a:t> </a:t>
            </a:r>
            <a:r>
              <a:rPr lang="de-DE" dirty="0" err="1"/>
              <a:t>one</a:t>
            </a:r>
            <a:r>
              <a:rPr lang="de-DE" dirty="0"/>
              <a:t> </a:t>
            </a:r>
            <a:r>
              <a:rPr lang="de-DE" dirty="0" err="1"/>
              <a:t>reflects</a:t>
            </a:r>
            <a:r>
              <a:rPr lang="de-DE" dirty="0"/>
              <a:t> </a:t>
            </a:r>
            <a:r>
              <a:rPr lang="de-DE" dirty="0" err="1"/>
              <a:t>the</a:t>
            </a:r>
            <a:r>
              <a:rPr lang="de-DE" dirty="0"/>
              <a:t> „</a:t>
            </a:r>
            <a:r>
              <a:rPr lang="de-DE" dirty="0" err="1"/>
              <a:t>truth</a:t>
            </a:r>
            <a:r>
              <a:rPr lang="de-DE" dirty="0"/>
              <a:t>“ </a:t>
            </a:r>
            <a:r>
              <a:rPr lang="de-DE" dirty="0" err="1"/>
              <a:t>best</a:t>
            </a:r>
            <a:r>
              <a:rPr lang="de-DE" dirty="0"/>
              <a:t>?</a:t>
            </a:r>
          </a:p>
        </p:txBody>
      </p:sp>
      <p:sp>
        <p:nvSpPr>
          <p:cNvPr id="4" name="Text Placeholder 3">
            <a:extLst>
              <a:ext uri="{FF2B5EF4-FFF2-40B4-BE49-F238E27FC236}">
                <a16:creationId xmlns:a16="http://schemas.microsoft.com/office/drawing/2014/main" id="{C7EEDDED-A662-4A61-9B3E-C364AF222A9E}"/>
              </a:ext>
            </a:extLst>
          </p:cNvPr>
          <p:cNvSpPr>
            <a:spLocks noGrp="1"/>
          </p:cNvSpPr>
          <p:nvPr>
            <p:ph type="body" sz="quarter" idx="15"/>
          </p:nvPr>
        </p:nvSpPr>
        <p:spPr/>
        <p:txBody>
          <a:bodyPr/>
          <a:lstStyle/>
          <a:p>
            <a:endParaRPr lang="de-DE"/>
          </a:p>
        </p:txBody>
      </p:sp>
      <p:sp>
        <p:nvSpPr>
          <p:cNvPr id="5" name="Text Placeholder 4">
            <a:extLst>
              <a:ext uri="{FF2B5EF4-FFF2-40B4-BE49-F238E27FC236}">
                <a16:creationId xmlns:a16="http://schemas.microsoft.com/office/drawing/2014/main" id="{7BE32B64-4FC0-49BB-9A1B-1FF78BA20C84}"/>
              </a:ext>
            </a:extLst>
          </p:cNvPr>
          <p:cNvSpPr>
            <a:spLocks noGrp="1"/>
          </p:cNvSpPr>
          <p:nvPr>
            <p:ph type="body" sz="quarter" idx="21"/>
          </p:nvPr>
        </p:nvSpPr>
        <p:spPr/>
        <p:txBody>
          <a:bodyPr/>
          <a:lstStyle/>
          <a:p>
            <a:r>
              <a:rPr lang="de-DE" dirty="0" err="1"/>
              <a:t>Empirical</a:t>
            </a:r>
            <a:r>
              <a:rPr lang="de-DE" dirty="0"/>
              <a:t> Research</a:t>
            </a:r>
          </a:p>
        </p:txBody>
      </p:sp>
      <p:sp>
        <p:nvSpPr>
          <p:cNvPr id="6" name="Footer Placeholder 5">
            <a:extLst>
              <a:ext uri="{FF2B5EF4-FFF2-40B4-BE49-F238E27FC236}">
                <a16:creationId xmlns:a16="http://schemas.microsoft.com/office/drawing/2014/main" id="{85A81994-D906-4822-8651-129F28A0B8A6}"/>
              </a:ext>
            </a:extLst>
          </p:cNvPr>
          <p:cNvSpPr>
            <a:spLocks noGrp="1"/>
          </p:cNvSpPr>
          <p:nvPr>
            <p:ph type="ftr" sz="quarter" idx="23"/>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02306EE4-80E8-483C-A577-048564757EE0}"/>
              </a:ext>
            </a:extLst>
          </p:cNvPr>
          <p:cNvSpPr>
            <a:spLocks noGrp="1"/>
          </p:cNvSpPr>
          <p:nvPr>
            <p:ph type="sldNum" sz="quarter" idx="24"/>
          </p:nvPr>
        </p:nvSpPr>
        <p:spPr/>
        <p:txBody>
          <a:bodyPr/>
          <a:lstStyle/>
          <a:p>
            <a:fld id="{C564DEAC-083F-4EA1-9D67-84BB3A537A3E}" type="slidenum">
              <a:rPr lang="de-DE" smtClean="0"/>
              <a:pPr/>
              <a:t>23</a:t>
            </a:fld>
            <a:endParaRPr lang="de-DE" dirty="0"/>
          </a:p>
        </p:txBody>
      </p:sp>
      <p:pic>
        <p:nvPicPr>
          <p:cNvPr id="10" name="Picture 9">
            <a:extLst>
              <a:ext uri="{FF2B5EF4-FFF2-40B4-BE49-F238E27FC236}">
                <a16:creationId xmlns:a16="http://schemas.microsoft.com/office/drawing/2014/main" id="{FA235AF1-182F-4B5E-90A7-736B55CEFDB4}"/>
              </a:ext>
            </a:extLst>
          </p:cNvPr>
          <p:cNvPicPr>
            <a:picLocks noChangeAspect="1"/>
          </p:cNvPicPr>
          <p:nvPr/>
        </p:nvPicPr>
        <p:blipFill>
          <a:blip r:embed="rId3"/>
          <a:stretch>
            <a:fillRect/>
          </a:stretch>
        </p:blipFill>
        <p:spPr>
          <a:xfrm>
            <a:off x="4787866" y="1607889"/>
            <a:ext cx="3864009" cy="3975686"/>
          </a:xfrm>
          <a:prstGeom prst="rect">
            <a:avLst/>
          </a:prstGeom>
        </p:spPr>
      </p:pic>
      <p:sp>
        <p:nvSpPr>
          <p:cNvPr id="11" name="Rectangle 7">
            <a:extLst>
              <a:ext uri="{FF2B5EF4-FFF2-40B4-BE49-F238E27FC236}">
                <a16:creationId xmlns:a16="http://schemas.microsoft.com/office/drawing/2014/main" id="{4CE29590-F607-45B0-AF0E-ECED6CE940F1}"/>
              </a:ext>
            </a:extLst>
          </p:cNvPr>
          <p:cNvSpPr/>
          <p:nvPr/>
        </p:nvSpPr>
        <p:spPr>
          <a:xfrm>
            <a:off x="0" y="5659738"/>
            <a:ext cx="12192000" cy="587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3600000" bIns="108000" rtlCol="0" anchor="b" anchorCtr="0">
            <a:spAutoFit/>
          </a:bodyPr>
          <a:lstStyle/>
          <a:p>
            <a:r>
              <a:rPr lang="en-US" sz="1200" dirty="0">
                <a:solidFill>
                  <a:schemeClr val="tx1"/>
                </a:solidFill>
              </a:rPr>
              <a:t>[1] A. Voit, S. Mayer, V. Schwind, and N. Henze. 2019. Online, VR, AR, Lab, and In-Situ: Comparison of Research Methods to Evaluate Smart Artifacts. In CHI ’19. </a:t>
            </a:r>
            <a:r>
              <a:rPr lang="en-US" sz="1200" dirty="0">
                <a:solidFill>
                  <a:schemeClr val="tx1"/>
                </a:solidFill>
                <a:hlinkClick r:id="rId4"/>
              </a:rPr>
              <a:t>https://doi.org/10.1145/3290605.3300737</a:t>
            </a:r>
            <a:r>
              <a:rPr lang="en-US" sz="1200" dirty="0">
                <a:solidFill>
                  <a:schemeClr val="tx1"/>
                </a:solidFill>
              </a:rPr>
              <a:t> </a:t>
            </a:r>
          </a:p>
        </p:txBody>
      </p:sp>
    </p:spTree>
    <p:extLst>
      <p:ext uri="{BB962C8B-B14F-4D97-AF65-F5344CB8AC3E}">
        <p14:creationId xmlns:p14="http://schemas.microsoft.com/office/powerpoint/2010/main" val="2291026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D545-2854-419D-A186-5EFF6D64EE33}"/>
              </a:ext>
            </a:extLst>
          </p:cNvPr>
          <p:cNvSpPr>
            <a:spLocks noGrp="1"/>
          </p:cNvSpPr>
          <p:nvPr>
            <p:ph type="title"/>
          </p:nvPr>
        </p:nvSpPr>
        <p:spPr/>
        <p:txBody>
          <a:bodyPr/>
          <a:lstStyle/>
          <a:p>
            <a:r>
              <a:rPr lang="de-DE" dirty="0"/>
              <a:t>Internal </a:t>
            </a:r>
            <a:r>
              <a:rPr lang="de-DE" dirty="0" err="1"/>
              <a:t>Validity</a:t>
            </a:r>
            <a:endParaRPr lang="de-DE" dirty="0"/>
          </a:p>
        </p:txBody>
      </p:sp>
      <p:sp>
        <p:nvSpPr>
          <p:cNvPr id="3" name="Text Placeholder 2">
            <a:extLst>
              <a:ext uri="{FF2B5EF4-FFF2-40B4-BE49-F238E27FC236}">
                <a16:creationId xmlns:a16="http://schemas.microsoft.com/office/drawing/2014/main" id="{B912239F-E463-4422-9B68-DAD577DC007B}"/>
              </a:ext>
            </a:extLst>
          </p:cNvPr>
          <p:cNvSpPr>
            <a:spLocks noGrp="1"/>
          </p:cNvSpPr>
          <p:nvPr>
            <p:ph type="body" sz="quarter" idx="13"/>
          </p:nvPr>
        </p:nvSpPr>
        <p:spPr/>
        <p:txBody>
          <a:bodyPr/>
          <a:lstStyle/>
          <a:p>
            <a:r>
              <a:rPr lang="en-US" dirty="0"/>
              <a:t>Identification, documentation, and elimination of confounds</a:t>
            </a:r>
          </a:p>
          <a:p>
            <a:r>
              <a:rPr lang="en-US" dirty="0"/>
              <a:t>High, when there are no alternative explanations for your results</a:t>
            </a:r>
          </a:p>
          <a:p>
            <a:pPr lvl="1"/>
            <a:r>
              <a:rPr lang="en-US" dirty="0"/>
              <a:t>The variation of your dependent variable is caused by the variation of your independent variable</a:t>
            </a:r>
          </a:p>
          <a:p>
            <a:r>
              <a:rPr lang="en-US" dirty="0"/>
              <a:t>Low, when there when experimental effects can be explained through confounds</a:t>
            </a:r>
          </a:p>
          <a:p>
            <a:pPr lvl="1"/>
            <a:r>
              <a:rPr lang="en-US" dirty="0"/>
              <a:t>The variation of your dependent variable can by explained by the variation of confounds</a:t>
            </a:r>
          </a:p>
          <a:p>
            <a:r>
              <a:rPr lang="en-US" dirty="0"/>
              <a:t>We aim for high internal validity</a:t>
            </a:r>
          </a:p>
          <a:p>
            <a:pPr marL="357188" lvl="1" indent="0">
              <a:buNone/>
            </a:pPr>
            <a:endParaRPr lang="en-US" dirty="0"/>
          </a:p>
        </p:txBody>
      </p:sp>
      <p:sp>
        <p:nvSpPr>
          <p:cNvPr id="4" name="Text Placeholder 3">
            <a:extLst>
              <a:ext uri="{FF2B5EF4-FFF2-40B4-BE49-F238E27FC236}">
                <a16:creationId xmlns:a16="http://schemas.microsoft.com/office/drawing/2014/main" id="{B9CB0FBF-F205-4790-A1A5-A3D047EA7865}"/>
              </a:ext>
            </a:extLst>
          </p:cNvPr>
          <p:cNvSpPr>
            <a:spLocks noGrp="1"/>
          </p:cNvSpPr>
          <p:nvPr>
            <p:ph type="body" sz="quarter" idx="15"/>
          </p:nvPr>
        </p:nvSpPr>
        <p:spPr/>
        <p:txBody>
          <a:bodyPr/>
          <a:lstStyle/>
          <a:p>
            <a:endParaRPr lang="de-DE"/>
          </a:p>
        </p:txBody>
      </p:sp>
      <p:sp>
        <p:nvSpPr>
          <p:cNvPr id="5" name="Text Placeholder 4">
            <a:extLst>
              <a:ext uri="{FF2B5EF4-FFF2-40B4-BE49-F238E27FC236}">
                <a16:creationId xmlns:a16="http://schemas.microsoft.com/office/drawing/2014/main" id="{94BF20C9-0947-43D7-BB95-56A18F4AEE6C}"/>
              </a:ext>
            </a:extLst>
          </p:cNvPr>
          <p:cNvSpPr>
            <a:spLocks noGrp="1"/>
          </p:cNvSpPr>
          <p:nvPr>
            <p:ph type="body" sz="quarter" idx="21"/>
          </p:nvPr>
        </p:nvSpPr>
        <p:spPr/>
        <p:txBody>
          <a:bodyPr/>
          <a:lstStyle/>
          <a:p>
            <a:r>
              <a:rPr lang="de-DE" dirty="0" err="1"/>
              <a:t>Empirical</a:t>
            </a:r>
            <a:r>
              <a:rPr lang="de-DE" dirty="0"/>
              <a:t> Research</a:t>
            </a:r>
          </a:p>
        </p:txBody>
      </p:sp>
      <p:sp>
        <p:nvSpPr>
          <p:cNvPr id="6" name="Footer Placeholder 5">
            <a:extLst>
              <a:ext uri="{FF2B5EF4-FFF2-40B4-BE49-F238E27FC236}">
                <a16:creationId xmlns:a16="http://schemas.microsoft.com/office/drawing/2014/main" id="{A7743EE2-ECD0-40DE-A6DA-31B275F6103B}"/>
              </a:ext>
            </a:extLst>
          </p:cNvPr>
          <p:cNvSpPr>
            <a:spLocks noGrp="1"/>
          </p:cNvSpPr>
          <p:nvPr>
            <p:ph type="ftr" sz="quarter" idx="23"/>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6A0AA32C-AA50-4308-81A7-D0F1CF3C7BD6}"/>
              </a:ext>
            </a:extLst>
          </p:cNvPr>
          <p:cNvSpPr>
            <a:spLocks noGrp="1"/>
          </p:cNvSpPr>
          <p:nvPr>
            <p:ph type="sldNum" sz="quarter" idx="24"/>
          </p:nvPr>
        </p:nvSpPr>
        <p:spPr/>
        <p:txBody>
          <a:bodyPr/>
          <a:lstStyle/>
          <a:p>
            <a:fld id="{C564DEAC-083F-4EA1-9D67-84BB3A537A3E}" type="slidenum">
              <a:rPr lang="de-DE" smtClean="0"/>
              <a:pPr/>
              <a:t>24</a:t>
            </a:fld>
            <a:endParaRPr lang="de-DE" dirty="0"/>
          </a:p>
        </p:txBody>
      </p:sp>
    </p:spTree>
    <p:extLst>
      <p:ext uri="{BB962C8B-B14F-4D97-AF65-F5344CB8AC3E}">
        <p14:creationId xmlns:p14="http://schemas.microsoft.com/office/powerpoint/2010/main" val="1696798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94BD1-DD98-4F3F-BCE1-9F483AE7F946}"/>
              </a:ext>
            </a:extLst>
          </p:cNvPr>
          <p:cNvSpPr>
            <a:spLocks noGrp="1"/>
          </p:cNvSpPr>
          <p:nvPr>
            <p:ph type="title"/>
          </p:nvPr>
        </p:nvSpPr>
        <p:spPr/>
        <p:txBody>
          <a:bodyPr/>
          <a:lstStyle/>
          <a:p>
            <a:r>
              <a:rPr lang="de-DE" dirty="0"/>
              <a:t>THIS MESS</a:t>
            </a:r>
          </a:p>
        </p:txBody>
      </p:sp>
      <p:sp>
        <p:nvSpPr>
          <p:cNvPr id="3" name="Text Placeholder 2">
            <a:extLst>
              <a:ext uri="{FF2B5EF4-FFF2-40B4-BE49-F238E27FC236}">
                <a16:creationId xmlns:a16="http://schemas.microsoft.com/office/drawing/2014/main" id="{BC1618B3-A2BE-444E-8408-10B30C89FAE4}"/>
              </a:ext>
            </a:extLst>
          </p:cNvPr>
          <p:cNvSpPr>
            <a:spLocks noGrp="1"/>
          </p:cNvSpPr>
          <p:nvPr>
            <p:ph type="body" sz="quarter" idx="13"/>
          </p:nvPr>
        </p:nvSpPr>
        <p:spPr/>
        <p:txBody>
          <a:bodyPr/>
          <a:lstStyle/>
          <a:p>
            <a:r>
              <a:rPr lang="de-DE" u="sng" dirty="0" err="1"/>
              <a:t>T</a:t>
            </a:r>
            <a:r>
              <a:rPr lang="de-DE" dirty="0" err="1"/>
              <a:t>esting</a:t>
            </a:r>
            <a:r>
              <a:rPr lang="de-DE" dirty="0"/>
              <a:t> – </a:t>
            </a:r>
            <a:r>
              <a:rPr lang="en-US" dirty="0"/>
              <a:t>subjects</a:t>
            </a:r>
            <a:r>
              <a:rPr lang="de-DE" dirty="0"/>
              <a:t> </a:t>
            </a:r>
            <a:r>
              <a:rPr lang="de-DE" dirty="0" err="1"/>
              <a:t>react</a:t>
            </a:r>
            <a:r>
              <a:rPr lang="de-DE" dirty="0"/>
              <a:t> on </a:t>
            </a:r>
            <a:r>
              <a:rPr lang="de-DE" dirty="0" err="1"/>
              <a:t>the</a:t>
            </a:r>
            <a:r>
              <a:rPr lang="de-DE" dirty="0"/>
              <a:t> experimental </a:t>
            </a:r>
            <a:r>
              <a:rPr lang="de-DE" dirty="0" err="1"/>
              <a:t>setup</a:t>
            </a:r>
            <a:r>
              <a:rPr lang="de-DE" dirty="0"/>
              <a:t> </a:t>
            </a:r>
            <a:r>
              <a:rPr lang="de-DE" dirty="0" err="1"/>
              <a:t>or</a:t>
            </a:r>
            <a:r>
              <a:rPr lang="de-DE" dirty="0"/>
              <a:t> </a:t>
            </a:r>
            <a:r>
              <a:rPr lang="de-DE" dirty="0" err="1"/>
              <a:t>task</a:t>
            </a:r>
            <a:endParaRPr lang="de-DE" dirty="0"/>
          </a:p>
          <a:p>
            <a:r>
              <a:rPr lang="de-DE" u="sng" dirty="0" err="1"/>
              <a:t>H</a:t>
            </a:r>
            <a:r>
              <a:rPr lang="de-DE" dirty="0" err="1"/>
              <a:t>istory</a:t>
            </a:r>
            <a:r>
              <a:rPr lang="de-DE" dirty="0"/>
              <a:t> – e.g. </a:t>
            </a:r>
            <a:r>
              <a:rPr lang="de-DE" dirty="0" err="1"/>
              <a:t>events</a:t>
            </a:r>
            <a:r>
              <a:rPr lang="de-DE" dirty="0"/>
              <a:t> </a:t>
            </a:r>
            <a:r>
              <a:rPr lang="de-DE" dirty="0" err="1"/>
              <a:t>between</a:t>
            </a:r>
            <a:r>
              <a:rPr lang="de-DE" dirty="0"/>
              <a:t> </a:t>
            </a:r>
            <a:r>
              <a:rPr lang="de-DE" dirty="0" err="1"/>
              <a:t>two</a:t>
            </a:r>
            <a:r>
              <a:rPr lang="de-DE" dirty="0"/>
              <a:t> </a:t>
            </a:r>
            <a:r>
              <a:rPr lang="de-DE" dirty="0" err="1"/>
              <a:t>measurements</a:t>
            </a:r>
            <a:endParaRPr lang="de-DE" dirty="0"/>
          </a:p>
          <a:p>
            <a:r>
              <a:rPr lang="de-DE" u="sng" dirty="0"/>
              <a:t>I</a:t>
            </a:r>
            <a:r>
              <a:rPr lang="de-DE" dirty="0"/>
              <a:t>nstrument – e.g. </a:t>
            </a:r>
            <a:r>
              <a:rPr lang="de-DE" dirty="0" err="1"/>
              <a:t>change</a:t>
            </a:r>
            <a:r>
              <a:rPr lang="de-DE" dirty="0"/>
              <a:t> </a:t>
            </a:r>
            <a:r>
              <a:rPr lang="de-DE" dirty="0" err="1"/>
              <a:t>of</a:t>
            </a:r>
            <a:r>
              <a:rPr lang="de-DE" dirty="0"/>
              <a:t> </a:t>
            </a:r>
            <a:r>
              <a:rPr lang="de-DE" dirty="0" err="1"/>
              <a:t>the</a:t>
            </a:r>
            <a:r>
              <a:rPr lang="de-DE" dirty="0"/>
              <a:t> </a:t>
            </a:r>
            <a:r>
              <a:rPr lang="de-DE" dirty="0" err="1"/>
              <a:t>measurement</a:t>
            </a:r>
            <a:r>
              <a:rPr lang="de-DE" dirty="0"/>
              <a:t> </a:t>
            </a:r>
            <a:r>
              <a:rPr lang="de-DE" dirty="0" err="1"/>
              <a:t>tool</a:t>
            </a:r>
            <a:endParaRPr lang="de-DE" dirty="0"/>
          </a:p>
          <a:p>
            <a:r>
              <a:rPr lang="de-DE" u="sng" dirty="0"/>
              <a:t>S</a:t>
            </a:r>
            <a:r>
              <a:rPr lang="de-DE" dirty="0"/>
              <a:t>tatistical </a:t>
            </a:r>
            <a:r>
              <a:rPr lang="de-DE" dirty="0" err="1"/>
              <a:t>regression</a:t>
            </a:r>
            <a:r>
              <a:rPr lang="de-DE" dirty="0"/>
              <a:t> (</a:t>
            </a:r>
            <a:r>
              <a:rPr lang="de-DE" dirty="0" err="1"/>
              <a:t>toward</a:t>
            </a:r>
            <a:r>
              <a:rPr lang="de-DE" dirty="0"/>
              <a:t> </a:t>
            </a:r>
            <a:r>
              <a:rPr lang="de-DE" dirty="0" err="1"/>
              <a:t>the</a:t>
            </a:r>
            <a:r>
              <a:rPr lang="de-DE" dirty="0"/>
              <a:t> </a:t>
            </a:r>
            <a:r>
              <a:rPr lang="de-DE" dirty="0" err="1"/>
              <a:t>mean</a:t>
            </a:r>
            <a:r>
              <a:rPr lang="de-DE" dirty="0"/>
              <a:t>) – </a:t>
            </a:r>
            <a:r>
              <a:rPr lang="de-DE" dirty="0" err="1"/>
              <a:t>data</a:t>
            </a:r>
            <a:r>
              <a:rPr lang="de-DE" dirty="0"/>
              <a:t> </a:t>
            </a:r>
            <a:r>
              <a:rPr lang="de-DE" dirty="0" err="1"/>
              <a:t>outliers</a:t>
            </a:r>
            <a:r>
              <a:rPr lang="de-DE" dirty="0"/>
              <a:t> e.g. </a:t>
            </a:r>
            <a:r>
              <a:rPr lang="de-DE" dirty="0" err="1"/>
              <a:t>caused</a:t>
            </a:r>
            <a:r>
              <a:rPr lang="de-DE" dirty="0"/>
              <a:t> </a:t>
            </a:r>
            <a:r>
              <a:rPr lang="de-DE" dirty="0" err="1"/>
              <a:t>by</a:t>
            </a:r>
            <a:r>
              <a:rPr lang="de-DE" dirty="0"/>
              <a:t> </a:t>
            </a:r>
            <a:r>
              <a:rPr lang="de-DE" dirty="0" err="1"/>
              <a:t>inhomogeneous</a:t>
            </a:r>
            <a:r>
              <a:rPr lang="de-DE" dirty="0"/>
              <a:t> </a:t>
            </a:r>
            <a:r>
              <a:rPr lang="de-DE" dirty="0" err="1"/>
              <a:t>test</a:t>
            </a:r>
            <a:r>
              <a:rPr lang="de-DE" dirty="0"/>
              <a:t> </a:t>
            </a:r>
            <a:r>
              <a:rPr lang="de-DE" dirty="0" err="1"/>
              <a:t>groups</a:t>
            </a:r>
            <a:endParaRPr lang="de-DE" dirty="0"/>
          </a:p>
          <a:p>
            <a:r>
              <a:rPr lang="de-DE" u="sng" dirty="0" err="1"/>
              <a:t>M</a:t>
            </a:r>
            <a:r>
              <a:rPr lang="de-DE" dirty="0" err="1"/>
              <a:t>aturation</a:t>
            </a:r>
            <a:r>
              <a:rPr lang="de-DE" dirty="0"/>
              <a:t> – </a:t>
            </a:r>
            <a:r>
              <a:rPr lang="en-US" dirty="0"/>
              <a:t>subjects’ change between two measurements </a:t>
            </a:r>
            <a:r>
              <a:rPr lang="de-DE" dirty="0"/>
              <a:t> </a:t>
            </a:r>
          </a:p>
          <a:p>
            <a:r>
              <a:rPr lang="de-DE" u="sng" dirty="0"/>
              <a:t>E</a:t>
            </a:r>
            <a:r>
              <a:rPr lang="de-DE" dirty="0"/>
              <a:t>xperimental </a:t>
            </a:r>
            <a:r>
              <a:rPr lang="de-DE" dirty="0" err="1"/>
              <a:t>mortality</a:t>
            </a:r>
            <a:r>
              <a:rPr lang="de-DE" dirty="0"/>
              <a:t> – </a:t>
            </a:r>
            <a:r>
              <a:rPr lang="de-DE" dirty="0" err="1"/>
              <a:t>subjects</a:t>
            </a:r>
            <a:r>
              <a:rPr lang="de-DE" dirty="0"/>
              <a:t>‘ </a:t>
            </a:r>
            <a:r>
              <a:rPr lang="de-DE" dirty="0" err="1"/>
              <a:t>disappear</a:t>
            </a:r>
            <a:r>
              <a:rPr lang="de-DE" dirty="0"/>
              <a:t>  </a:t>
            </a:r>
          </a:p>
          <a:p>
            <a:r>
              <a:rPr lang="de-DE" u="sng" dirty="0" err="1"/>
              <a:t>S</a:t>
            </a:r>
            <a:r>
              <a:rPr lang="de-DE" dirty="0" err="1"/>
              <a:t>election</a:t>
            </a:r>
            <a:r>
              <a:rPr lang="de-DE" dirty="0"/>
              <a:t> – </a:t>
            </a:r>
            <a:r>
              <a:rPr lang="de-DE" dirty="0" err="1"/>
              <a:t>lacking</a:t>
            </a:r>
            <a:r>
              <a:rPr lang="de-DE" dirty="0"/>
              <a:t> </a:t>
            </a:r>
            <a:r>
              <a:rPr lang="de-DE" dirty="0" err="1"/>
              <a:t>randomization</a:t>
            </a:r>
            <a:r>
              <a:rPr lang="de-DE" dirty="0"/>
              <a:t> </a:t>
            </a:r>
            <a:r>
              <a:rPr lang="de-DE" dirty="0" err="1"/>
              <a:t>of</a:t>
            </a:r>
            <a:r>
              <a:rPr lang="de-DE" dirty="0"/>
              <a:t> </a:t>
            </a:r>
            <a:r>
              <a:rPr lang="de-DE" dirty="0" err="1"/>
              <a:t>the</a:t>
            </a:r>
            <a:r>
              <a:rPr lang="de-DE" dirty="0"/>
              <a:t> </a:t>
            </a:r>
            <a:r>
              <a:rPr lang="de-DE" dirty="0" err="1"/>
              <a:t>tested</a:t>
            </a:r>
            <a:r>
              <a:rPr lang="de-DE" dirty="0"/>
              <a:t> sample</a:t>
            </a:r>
          </a:p>
          <a:p>
            <a:r>
              <a:rPr lang="de-DE" u="sng" dirty="0" err="1"/>
              <a:t>S</a:t>
            </a:r>
            <a:r>
              <a:rPr lang="de-DE" dirty="0" err="1"/>
              <a:t>elective</a:t>
            </a:r>
            <a:r>
              <a:rPr lang="de-DE" dirty="0"/>
              <a:t> </a:t>
            </a:r>
            <a:r>
              <a:rPr lang="de-DE" dirty="0" err="1"/>
              <a:t>interaction</a:t>
            </a:r>
            <a:r>
              <a:rPr lang="de-DE" dirty="0"/>
              <a:t> – </a:t>
            </a:r>
            <a:r>
              <a:rPr lang="de-DE" dirty="0" err="1"/>
              <a:t>sequence</a:t>
            </a:r>
            <a:r>
              <a:rPr lang="de-DE" dirty="0"/>
              <a:t>/</a:t>
            </a:r>
            <a:r>
              <a:rPr lang="de-DE" dirty="0" err="1"/>
              <a:t>order</a:t>
            </a:r>
            <a:r>
              <a:rPr lang="de-DE" dirty="0"/>
              <a:t> </a:t>
            </a:r>
            <a:r>
              <a:rPr lang="de-DE" dirty="0" err="1"/>
              <a:t>effects</a:t>
            </a:r>
            <a:endParaRPr lang="de-DE" dirty="0"/>
          </a:p>
        </p:txBody>
      </p:sp>
      <p:sp>
        <p:nvSpPr>
          <p:cNvPr id="4" name="Text Placeholder 3">
            <a:extLst>
              <a:ext uri="{FF2B5EF4-FFF2-40B4-BE49-F238E27FC236}">
                <a16:creationId xmlns:a16="http://schemas.microsoft.com/office/drawing/2014/main" id="{2974EC0A-86E5-49C5-A47A-C4283AF96525}"/>
              </a:ext>
            </a:extLst>
          </p:cNvPr>
          <p:cNvSpPr>
            <a:spLocks noGrp="1"/>
          </p:cNvSpPr>
          <p:nvPr>
            <p:ph type="body" sz="quarter" idx="15"/>
          </p:nvPr>
        </p:nvSpPr>
        <p:spPr/>
        <p:txBody>
          <a:bodyPr/>
          <a:lstStyle/>
          <a:p>
            <a:endParaRPr lang="de-DE"/>
          </a:p>
        </p:txBody>
      </p:sp>
      <p:sp>
        <p:nvSpPr>
          <p:cNvPr id="5" name="Text Placeholder 4">
            <a:extLst>
              <a:ext uri="{FF2B5EF4-FFF2-40B4-BE49-F238E27FC236}">
                <a16:creationId xmlns:a16="http://schemas.microsoft.com/office/drawing/2014/main" id="{7CCC9C9A-FB15-4B22-A78F-5C118D9A0C99}"/>
              </a:ext>
            </a:extLst>
          </p:cNvPr>
          <p:cNvSpPr>
            <a:spLocks noGrp="1"/>
          </p:cNvSpPr>
          <p:nvPr>
            <p:ph type="body" sz="quarter" idx="21"/>
          </p:nvPr>
        </p:nvSpPr>
        <p:spPr/>
        <p:txBody>
          <a:bodyPr/>
          <a:lstStyle/>
          <a:p>
            <a:r>
              <a:rPr lang="de-DE" dirty="0" err="1"/>
              <a:t>Empirical</a:t>
            </a:r>
            <a:r>
              <a:rPr lang="de-DE" dirty="0"/>
              <a:t> Research</a:t>
            </a:r>
          </a:p>
        </p:txBody>
      </p:sp>
      <p:sp>
        <p:nvSpPr>
          <p:cNvPr id="6" name="Footer Placeholder 5">
            <a:extLst>
              <a:ext uri="{FF2B5EF4-FFF2-40B4-BE49-F238E27FC236}">
                <a16:creationId xmlns:a16="http://schemas.microsoft.com/office/drawing/2014/main" id="{85498E6F-1CC4-43A3-A9BC-93D37EDBB858}"/>
              </a:ext>
            </a:extLst>
          </p:cNvPr>
          <p:cNvSpPr>
            <a:spLocks noGrp="1"/>
          </p:cNvSpPr>
          <p:nvPr>
            <p:ph type="ftr" sz="quarter" idx="23"/>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660E6E41-3072-4B7D-99DC-0B006FF251B4}"/>
              </a:ext>
            </a:extLst>
          </p:cNvPr>
          <p:cNvSpPr>
            <a:spLocks noGrp="1"/>
          </p:cNvSpPr>
          <p:nvPr>
            <p:ph type="sldNum" sz="quarter" idx="24"/>
          </p:nvPr>
        </p:nvSpPr>
        <p:spPr/>
        <p:txBody>
          <a:bodyPr/>
          <a:lstStyle/>
          <a:p>
            <a:fld id="{C564DEAC-083F-4EA1-9D67-84BB3A537A3E}" type="slidenum">
              <a:rPr lang="de-DE" smtClean="0"/>
              <a:pPr/>
              <a:t>25</a:t>
            </a:fld>
            <a:endParaRPr lang="de-DE" dirty="0"/>
          </a:p>
        </p:txBody>
      </p:sp>
    </p:spTree>
    <p:extLst>
      <p:ext uri="{BB962C8B-B14F-4D97-AF65-F5344CB8AC3E}">
        <p14:creationId xmlns:p14="http://schemas.microsoft.com/office/powerpoint/2010/main" val="3577183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D545-2854-419D-A186-5EFF6D64EE33}"/>
              </a:ext>
            </a:extLst>
          </p:cNvPr>
          <p:cNvSpPr>
            <a:spLocks noGrp="1"/>
          </p:cNvSpPr>
          <p:nvPr>
            <p:ph type="title"/>
          </p:nvPr>
        </p:nvSpPr>
        <p:spPr/>
        <p:txBody>
          <a:bodyPr/>
          <a:lstStyle/>
          <a:p>
            <a:r>
              <a:rPr lang="de-DE" dirty="0"/>
              <a:t>External </a:t>
            </a:r>
            <a:r>
              <a:rPr lang="de-DE" dirty="0" err="1"/>
              <a:t>Validity</a:t>
            </a:r>
            <a:endParaRPr lang="de-DE" dirty="0"/>
          </a:p>
        </p:txBody>
      </p:sp>
      <p:sp>
        <p:nvSpPr>
          <p:cNvPr id="3" name="Text Placeholder 2">
            <a:extLst>
              <a:ext uri="{FF2B5EF4-FFF2-40B4-BE49-F238E27FC236}">
                <a16:creationId xmlns:a16="http://schemas.microsoft.com/office/drawing/2014/main" id="{B912239F-E463-4422-9B68-DAD577DC007B}"/>
              </a:ext>
            </a:extLst>
          </p:cNvPr>
          <p:cNvSpPr>
            <a:spLocks noGrp="1"/>
          </p:cNvSpPr>
          <p:nvPr>
            <p:ph type="body" sz="quarter" idx="13"/>
          </p:nvPr>
        </p:nvSpPr>
        <p:spPr/>
        <p:txBody>
          <a:bodyPr/>
          <a:lstStyle/>
          <a:p>
            <a:r>
              <a:rPr lang="en-US" dirty="0"/>
              <a:t>The extent to which results can be </a:t>
            </a:r>
            <a:r>
              <a:rPr lang="de-DE" dirty="0" err="1"/>
              <a:t>generalized</a:t>
            </a:r>
            <a:r>
              <a:rPr lang="de-DE" dirty="0"/>
              <a:t> </a:t>
            </a:r>
          </a:p>
          <a:p>
            <a:r>
              <a:rPr lang="de-DE" dirty="0"/>
              <a:t>High, </a:t>
            </a:r>
            <a:r>
              <a:rPr lang="de-DE" dirty="0" err="1"/>
              <a:t>when</a:t>
            </a:r>
            <a:r>
              <a:rPr lang="de-DE" dirty="0"/>
              <a:t> </a:t>
            </a:r>
            <a:r>
              <a:rPr lang="de-DE" dirty="0" err="1"/>
              <a:t>results</a:t>
            </a:r>
            <a:r>
              <a:rPr lang="de-DE" dirty="0"/>
              <a:t> </a:t>
            </a:r>
            <a:r>
              <a:rPr lang="de-DE" dirty="0" err="1"/>
              <a:t>of</a:t>
            </a:r>
            <a:r>
              <a:rPr lang="de-DE" dirty="0"/>
              <a:t> </a:t>
            </a:r>
            <a:r>
              <a:rPr lang="de-DE" dirty="0" err="1"/>
              <a:t>the</a:t>
            </a:r>
            <a:r>
              <a:rPr lang="de-DE" dirty="0"/>
              <a:t> </a:t>
            </a:r>
            <a:r>
              <a:rPr lang="de-DE" dirty="0" err="1"/>
              <a:t>study</a:t>
            </a:r>
            <a:r>
              <a:rPr lang="de-DE" dirty="0"/>
              <a:t> </a:t>
            </a:r>
            <a:r>
              <a:rPr lang="de-DE" dirty="0" err="1"/>
              <a:t>can</a:t>
            </a:r>
            <a:r>
              <a:rPr lang="de-DE" dirty="0"/>
              <a:t> </a:t>
            </a:r>
            <a:r>
              <a:rPr lang="de-DE" dirty="0" err="1"/>
              <a:t>be</a:t>
            </a:r>
            <a:r>
              <a:rPr lang="de-DE" dirty="0"/>
              <a:t> </a:t>
            </a:r>
            <a:r>
              <a:rPr lang="de-DE" dirty="0" err="1"/>
              <a:t>transferred</a:t>
            </a:r>
            <a:r>
              <a:rPr lang="de-DE" dirty="0"/>
              <a:t> </a:t>
            </a:r>
            <a:r>
              <a:rPr lang="de-DE" dirty="0" err="1"/>
              <a:t>to</a:t>
            </a:r>
            <a:r>
              <a:rPr lang="de-DE" dirty="0"/>
              <a:t> </a:t>
            </a:r>
            <a:r>
              <a:rPr lang="de-DE" dirty="0" err="1"/>
              <a:t>the</a:t>
            </a:r>
            <a:r>
              <a:rPr lang="de-DE" dirty="0"/>
              <a:t> real </a:t>
            </a:r>
            <a:r>
              <a:rPr lang="de-DE" dirty="0" err="1"/>
              <a:t>world</a:t>
            </a:r>
            <a:endParaRPr lang="de-DE" dirty="0"/>
          </a:p>
          <a:p>
            <a:pPr lvl="1"/>
            <a:r>
              <a:rPr lang="en-US" dirty="0"/>
              <a:t>e.g. does the sample represent the general population?</a:t>
            </a:r>
          </a:p>
          <a:p>
            <a:r>
              <a:rPr lang="en-US" dirty="0"/>
              <a:t>Low when the results cannot be applied to the population or real-life situations outside of the research setting</a:t>
            </a:r>
          </a:p>
          <a:p>
            <a:pPr marL="357188" lvl="1" indent="0">
              <a:buNone/>
            </a:pPr>
            <a:r>
              <a:rPr lang="en-US" dirty="0">
                <a:sym typeface="Wingdings" panose="05000000000000000000" pitchFamily="2" charset="2"/>
              </a:rPr>
              <a:t></a:t>
            </a:r>
            <a:r>
              <a:rPr lang="en-US" dirty="0"/>
              <a:t> ecological validity </a:t>
            </a:r>
            <a:endParaRPr lang="de-DE" dirty="0"/>
          </a:p>
          <a:p>
            <a:pPr marL="104775" indent="0">
              <a:buNone/>
            </a:pPr>
            <a:endParaRPr lang="en-US" dirty="0"/>
          </a:p>
        </p:txBody>
      </p:sp>
      <p:sp>
        <p:nvSpPr>
          <p:cNvPr id="4" name="Text Placeholder 3">
            <a:extLst>
              <a:ext uri="{FF2B5EF4-FFF2-40B4-BE49-F238E27FC236}">
                <a16:creationId xmlns:a16="http://schemas.microsoft.com/office/drawing/2014/main" id="{B9CB0FBF-F205-4790-A1A5-A3D047EA7865}"/>
              </a:ext>
            </a:extLst>
          </p:cNvPr>
          <p:cNvSpPr>
            <a:spLocks noGrp="1"/>
          </p:cNvSpPr>
          <p:nvPr>
            <p:ph type="body" sz="quarter" idx="15"/>
          </p:nvPr>
        </p:nvSpPr>
        <p:spPr/>
        <p:txBody>
          <a:bodyPr/>
          <a:lstStyle/>
          <a:p>
            <a:endParaRPr lang="de-DE"/>
          </a:p>
        </p:txBody>
      </p:sp>
      <p:sp>
        <p:nvSpPr>
          <p:cNvPr id="5" name="Text Placeholder 4">
            <a:extLst>
              <a:ext uri="{FF2B5EF4-FFF2-40B4-BE49-F238E27FC236}">
                <a16:creationId xmlns:a16="http://schemas.microsoft.com/office/drawing/2014/main" id="{94BF20C9-0947-43D7-BB95-56A18F4AEE6C}"/>
              </a:ext>
            </a:extLst>
          </p:cNvPr>
          <p:cNvSpPr>
            <a:spLocks noGrp="1"/>
          </p:cNvSpPr>
          <p:nvPr>
            <p:ph type="body" sz="quarter" idx="21"/>
          </p:nvPr>
        </p:nvSpPr>
        <p:spPr/>
        <p:txBody>
          <a:bodyPr/>
          <a:lstStyle/>
          <a:p>
            <a:r>
              <a:rPr lang="de-DE" dirty="0" err="1"/>
              <a:t>Empirical</a:t>
            </a:r>
            <a:r>
              <a:rPr lang="de-DE" dirty="0"/>
              <a:t> Research</a:t>
            </a:r>
          </a:p>
        </p:txBody>
      </p:sp>
      <p:sp>
        <p:nvSpPr>
          <p:cNvPr id="6" name="Footer Placeholder 5">
            <a:extLst>
              <a:ext uri="{FF2B5EF4-FFF2-40B4-BE49-F238E27FC236}">
                <a16:creationId xmlns:a16="http://schemas.microsoft.com/office/drawing/2014/main" id="{A7743EE2-ECD0-40DE-A6DA-31B275F6103B}"/>
              </a:ext>
            </a:extLst>
          </p:cNvPr>
          <p:cNvSpPr>
            <a:spLocks noGrp="1"/>
          </p:cNvSpPr>
          <p:nvPr>
            <p:ph type="ftr" sz="quarter" idx="23"/>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6A0AA32C-AA50-4308-81A7-D0F1CF3C7BD6}"/>
              </a:ext>
            </a:extLst>
          </p:cNvPr>
          <p:cNvSpPr>
            <a:spLocks noGrp="1"/>
          </p:cNvSpPr>
          <p:nvPr>
            <p:ph type="sldNum" sz="quarter" idx="24"/>
          </p:nvPr>
        </p:nvSpPr>
        <p:spPr/>
        <p:txBody>
          <a:bodyPr/>
          <a:lstStyle/>
          <a:p>
            <a:fld id="{C564DEAC-083F-4EA1-9D67-84BB3A537A3E}" type="slidenum">
              <a:rPr lang="de-DE" smtClean="0"/>
              <a:pPr/>
              <a:t>26</a:t>
            </a:fld>
            <a:endParaRPr lang="de-DE" dirty="0"/>
          </a:p>
        </p:txBody>
      </p:sp>
    </p:spTree>
    <p:extLst>
      <p:ext uri="{BB962C8B-B14F-4D97-AF65-F5344CB8AC3E}">
        <p14:creationId xmlns:p14="http://schemas.microsoft.com/office/powerpoint/2010/main" val="207113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1EFF8-B2DF-4166-825A-442778D85EF5}"/>
              </a:ext>
            </a:extLst>
          </p:cNvPr>
          <p:cNvSpPr>
            <a:spLocks noGrp="1"/>
          </p:cNvSpPr>
          <p:nvPr>
            <p:ph type="title"/>
          </p:nvPr>
        </p:nvSpPr>
        <p:spPr/>
        <p:txBody>
          <a:bodyPr/>
          <a:lstStyle/>
          <a:p>
            <a:r>
              <a:rPr lang="en-US" dirty="0"/>
              <a:t>Internal vs. External Validity</a:t>
            </a:r>
            <a:endParaRPr lang="de-DE" dirty="0"/>
          </a:p>
        </p:txBody>
      </p:sp>
      <p:sp>
        <p:nvSpPr>
          <p:cNvPr id="3" name="Text Placeholder 2">
            <a:extLst>
              <a:ext uri="{FF2B5EF4-FFF2-40B4-BE49-F238E27FC236}">
                <a16:creationId xmlns:a16="http://schemas.microsoft.com/office/drawing/2014/main" id="{C6D5554B-9756-4E8C-9BB3-8C9058C95A65}"/>
              </a:ext>
            </a:extLst>
          </p:cNvPr>
          <p:cNvSpPr>
            <a:spLocks noGrp="1"/>
          </p:cNvSpPr>
          <p:nvPr>
            <p:ph type="body" sz="quarter" idx="13"/>
          </p:nvPr>
        </p:nvSpPr>
        <p:spPr/>
        <p:txBody>
          <a:bodyPr>
            <a:normAutofit/>
          </a:bodyPr>
          <a:lstStyle/>
          <a:p>
            <a:r>
              <a:rPr lang="en-US" dirty="0"/>
              <a:t>Do internal and external validity contradict each other?</a:t>
            </a:r>
          </a:p>
          <a:p>
            <a:pPr lvl="1"/>
            <a:r>
              <a:rPr lang="en-US" dirty="0"/>
              <a:t>Internal validity: You have to control all interfering variables</a:t>
            </a:r>
          </a:p>
          <a:p>
            <a:pPr lvl="1"/>
            <a:r>
              <a:rPr lang="en-US" dirty="0"/>
              <a:t>External validity: You establish an artificial, experimental setting</a:t>
            </a:r>
          </a:p>
          <a:p>
            <a:r>
              <a:rPr lang="en-US" dirty="0"/>
              <a:t>Theories are being tested deductively, not inductively</a:t>
            </a:r>
          </a:p>
          <a:p>
            <a:pPr lvl="1"/>
            <a:r>
              <a:rPr lang="en-US" dirty="0"/>
              <a:t>A theory is based on the assumption of falsification</a:t>
            </a:r>
          </a:p>
          <a:p>
            <a:pPr lvl="1"/>
            <a:r>
              <a:rPr lang="en-US" dirty="0"/>
              <a:t>Does the observation in an experiment with high internal validity contradicts the theory?</a:t>
            </a:r>
          </a:p>
          <a:p>
            <a:pPr lvl="2"/>
            <a:r>
              <a:rPr lang="en-US" dirty="0"/>
              <a:t>If yes: </a:t>
            </a:r>
            <a:r>
              <a:rPr lang="en-US" dirty="0">
                <a:sym typeface="Wingdings" panose="05000000000000000000" pitchFamily="2" charset="2"/>
              </a:rPr>
              <a:t>i</a:t>
            </a:r>
            <a:r>
              <a:rPr lang="en-US" dirty="0"/>
              <a:t>rrelevant if the results are “representative”</a:t>
            </a:r>
          </a:p>
          <a:p>
            <a:pPr lvl="2"/>
            <a:r>
              <a:rPr lang="en-US" dirty="0"/>
              <a:t>If no: the experiment supports the theory (</a:t>
            </a:r>
            <a:r>
              <a:rPr lang="en-US" dirty="0">
                <a:sym typeface="Wingdings" panose="05000000000000000000" pitchFamily="2" charset="2"/>
              </a:rPr>
              <a:t> the theory must be further tested)</a:t>
            </a:r>
            <a:endParaRPr lang="en-US" dirty="0"/>
          </a:p>
          <a:p>
            <a:endParaRPr lang="en-US" dirty="0"/>
          </a:p>
          <a:p>
            <a:endParaRPr lang="en-US" dirty="0"/>
          </a:p>
          <a:p>
            <a:endParaRPr lang="de-DE" dirty="0"/>
          </a:p>
        </p:txBody>
      </p:sp>
      <p:sp>
        <p:nvSpPr>
          <p:cNvPr id="4" name="Text Placeholder 3">
            <a:extLst>
              <a:ext uri="{FF2B5EF4-FFF2-40B4-BE49-F238E27FC236}">
                <a16:creationId xmlns:a16="http://schemas.microsoft.com/office/drawing/2014/main" id="{0AB1EC4E-D1EF-4119-82FB-9AE95AA5B442}"/>
              </a:ext>
            </a:extLst>
          </p:cNvPr>
          <p:cNvSpPr>
            <a:spLocks noGrp="1"/>
          </p:cNvSpPr>
          <p:nvPr>
            <p:ph type="body" sz="quarter" idx="15"/>
          </p:nvPr>
        </p:nvSpPr>
        <p:spPr/>
        <p:txBody>
          <a:bodyPr/>
          <a:lstStyle/>
          <a:p>
            <a:endParaRPr lang="de-DE"/>
          </a:p>
        </p:txBody>
      </p:sp>
      <p:sp>
        <p:nvSpPr>
          <p:cNvPr id="5" name="Text Placeholder 4">
            <a:extLst>
              <a:ext uri="{FF2B5EF4-FFF2-40B4-BE49-F238E27FC236}">
                <a16:creationId xmlns:a16="http://schemas.microsoft.com/office/drawing/2014/main" id="{4D8A604E-87B3-4162-9140-347B39F90EFC}"/>
              </a:ext>
            </a:extLst>
          </p:cNvPr>
          <p:cNvSpPr>
            <a:spLocks noGrp="1"/>
          </p:cNvSpPr>
          <p:nvPr>
            <p:ph type="body" sz="quarter" idx="21"/>
          </p:nvPr>
        </p:nvSpPr>
        <p:spPr/>
        <p:txBody>
          <a:bodyPr/>
          <a:lstStyle/>
          <a:p>
            <a:r>
              <a:rPr lang="de-DE" dirty="0" err="1"/>
              <a:t>Empirical</a:t>
            </a:r>
            <a:r>
              <a:rPr lang="de-DE" dirty="0"/>
              <a:t> Research</a:t>
            </a:r>
          </a:p>
        </p:txBody>
      </p:sp>
      <p:sp>
        <p:nvSpPr>
          <p:cNvPr id="6" name="Footer Placeholder 5">
            <a:extLst>
              <a:ext uri="{FF2B5EF4-FFF2-40B4-BE49-F238E27FC236}">
                <a16:creationId xmlns:a16="http://schemas.microsoft.com/office/drawing/2014/main" id="{3C252415-372C-4420-B003-6B04E3D52EA3}"/>
              </a:ext>
            </a:extLst>
          </p:cNvPr>
          <p:cNvSpPr>
            <a:spLocks noGrp="1"/>
          </p:cNvSpPr>
          <p:nvPr>
            <p:ph type="ftr" sz="quarter" idx="23"/>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A0DAE86C-6C92-4AED-99FC-E8E148098E3E}"/>
              </a:ext>
            </a:extLst>
          </p:cNvPr>
          <p:cNvSpPr>
            <a:spLocks noGrp="1"/>
          </p:cNvSpPr>
          <p:nvPr>
            <p:ph type="sldNum" sz="quarter" idx="24"/>
          </p:nvPr>
        </p:nvSpPr>
        <p:spPr/>
        <p:txBody>
          <a:bodyPr/>
          <a:lstStyle/>
          <a:p>
            <a:fld id="{C564DEAC-083F-4EA1-9D67-84BB3A537A3E}" type="slidenum">
              <a:rPr lang="de-DE" smtClean="0"/>
              <a:pPr/>
              <a:t>27</a:t>
            </a:fld>
            <a:endParaRPr lang="de-DE" dirty="0"/>
          </a:p>
        </p:txBody>
      </p:sp>
    </p:spTree>
    <p:extLst>
      <p:ext uri="{BB962C8B-B14F-4D97-AF65-F5344CB8AC3E}">
        <p14:creationId xmlns:p14="http://schemas.microsoft.com/office/powerpoint/2010/main" val="1597637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B87C-F6E4-42F0-81B3-9CC5A934AF4A}"/>
              </a:ext>
            </a:extLst>
          </p:cNvPr>
          <p:cNvSpPr>
            <a:spLocks noGrp="1"/>
          </p:cNvSpPr>
          <p:nvPr>
            <p:ph type="title"/>
          </p:nvPr>
        </p:nvSpPr>
        <p:spPr/>
        <p:txBody>
          <a:bodyPr/>
          <a:lstStyle/>
          <a:p>
            <a:r>
              <a:rPr lang="de-DE" dirty="0"/>
              <a:t>HCI Research Methods</a:t>
            </a:r>
          </a:p>
        </p:txBody>
      </p:sp>
      <p:sp>
        <p:nvSpPr>
          <p:cNvPr id="3" name="Text Placeholder 2">
            <a:extLst>
              <a:ext uri="{FF2B5EF4-FFF2-40B4-BE49-F238E27FC236}">
                <a16:creationId xmlns:a16="http://schemas.microsoft.com/office/drawing/2014/main" id="{4F553677-B7BD-4006-9AB5-9EAF047EA2EE}"/>
              </a:ext>
            </a:extLst>
          </p:cNvPr>
          <p:cNvSpPr>
            <a:spLocks noGrp="1"/>
          </p:cNvSpPr>
          <p:nvPr>
            <p:ph type="body" sz="quarter" idx="13"/>
          </p:nvPr>
        </p:nvSpPr>
        <p:spPr>
          <a:xfrm>
            <a:off x="695325" y="1592264"/>
            <a:ext cx="3960813" cy="4537074"/>
          </a:xfrm>
        </p:spPr>
        <p:txBody>
          <a:bodyPr/>
          <a:lstStyle/>
          <a:p>
            <a:r>
              <a:rPr lang="de-DE" dirty="0"/>
              <a:t>All </a:t>
            </a:r>
            <a:r>
              <a:rPr lang="de-DE" dirty="0" err="1"/>
              <a:t>methods</a:t>
            </a:r>
            <a:r>
              <a:rPr lang="de-DE" dirty="0"/>
              <a:t> </a:t>
            </a:r>
            <a:r>
              <a:rPr lang="de-DE" dirty="0" err="1"/>
              <a:t>reflect</a:t>
            </a:r>
            <a:r>
              <a:rPr lang="de-DE" dirty="0"/>
              <a:t> „</a:t>
            </a:r>
            <a:r>
              <a:rPr lang="de-DE" dirty="0" err="1"/>
              <a:t>the</a:t>
            </a:r>
            <a:r>
              <a:rPr lang="de-DE" dirty="0"/>
              <a:t> </a:t>
            </a:r>
            <a:r>
              <a:rPr lang="de-DE" dirty="0" err="1"/>
              <a:t>truth</a:t>
            </a:r>
            <a:r>
              <a:rPr lang="de-DE" dirty="0"/>
              <a:t>“ </a:t>
            </a:r>
          </a:p>
          <a:p>
            <a:r>
              <a:rPr lang="en-US" dirty="0"/>
              <a:t>The influence of external factors determines the ecological validity</a:t>
            </a:r>
          </a:p>
          <a:p>
            <a:r>
              <a:rPr lang="en-US" dirty="0"/>
              <a:t>Controlled experiments are required to further determine those effects</a:t>
            </a:r>
            <a:endParaRPr lang="de-DE" dirty="0"/>
          </a:p>
        </p:txBody>
      </p:sp>
      <p:sp>
        <p:nvSpPr>
          <p:cNvPr id="15" name="Text Placeholder 14">
            <a:extLst>
              <a:ext uri="{FF2B5EF4-FFF2-40B4-BE49-F238E27FC236}">
                <a16:creationId xmlns:a16="http://schemas.microsoft.com/office/drawing/2014/main" id="{D09451B1-D75A-49F7-84D5-B9851094CE3B}"/>
              </a:ext>
            </a:extLst>
          </p:cNvPr>
          <p:cNvSpPr>
            <a:spLocks noGrp="1"/>
          </p:cNvSpPr>
          <p:nvPr>
            <p:ph type="body" sz="quarter" idx="15"/>
          </p:nvPr>
        </p:nvSpPr>
        <p:spPr/>
        <p:txBody>
          <a:bodyPr/>
          <a:lstStyle/>
          <a:p>
            <a:endParaRPr lang="de-DE"/>
          </a:p>
        </p:txBody>
      </p:sp>
      <p:sp>
        <p:nvSpPr>
          <p:cNvPr id="5" name="Text Placeholder 4">
            <a:extLst>
              <a:ext uri="{FF2B5EF4-FFF2-40B4-BE49-F238E27FC236}">
                <a16:creationId xmlns:a16="http://schemas.microsoft.com/office/drawing/2014/main" id="{7BE32B64-4FC0-49BB-9A1B-1FF78BA20C84}"/>
              </a:ext>
            </a:extLst>
          </p:cNvPr>
          <p:cNvSpPr>
            <a:spLocks noGrp="1"/>
          </p:cNvSpPr>
          <p:nvPr>
            <p:ph type="body" sz="quarter" idx="21"/>
          </p:nvPr>
        </p:nvSpPr>
        <p:spPr/>
        <p:txBody>
          <a:bodyPr/>
          <a:lstStyle/>
          <a:p>
            <a:r>
              <a:rPr lang="de-DE" dirty="0" err="1"/>
              <a:t>Empirical</a:t>
            </a:r>
            <a:r>
              <a:rPr lang="de-DE" dirty="0"/>
              <a:t> Research</a:t>
            </a:r>
          </a:p>
        </p:txBody>
      </p:sp>
      <p:sp>
        <p:nvSpPr>
          <p:cNvPr id="6" name="Footer Placeholder 5">
            <a:extLst>
              <a:ext uri="{FF2B5EF4-FFF2-40B4-BE49-F238E27FC236}">
                <a16:creationId xmlns:a16="http://schemas.microsoft.com/office/drawing/2014/main" id="{85A81994-D906-4822-8651-129F28A0B8A6}"/>
              </a:ext>
            </a:extLst>
          </p:cNvPr>
          <p:cNvSpPr>
            <a:spLocks noGrp="1"/>
          </p:cNvSpPr>
          <p:nvPr>
            <p:ph type="ftr" sz="quarter" idx="23"/>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02306EE4-80E8-483C-A577-048564757EE0}"/>
              </a:ext>
            </a:extLst>
          </p:cNvPr>
          <p:cNvSpPr>
            <a:spLocks noGrp="1"/>
          </p:cNvSpPr>
          <p:nvPr>
            <p:ph type="sldNum" sz="quarter" idx="24"/>
          </p:nvPr>
        </p:nvSpPr>
        <p:spPr/>
        <p:txBody>
          <a:bodyPr/>
          <a:lstStyle/>
          <a:p>
            <a:fld id="{C564DEAC-083F-4EA1-9D67-84BB3A537A3E}" type="slidenum">
              <a:rPr lang="de-DE" smtClean="0"/>
              <a:pPr/>
              <a:t>28</a:t>
            </a:fld>
            <a:endParaRPr lang="de-DE" dirty="0"/>
          </a:p>
        </p:txBody>
      </p:sp>
      <p:pic>
        <p:nvPicPr>
          <p:cNvPr id="16" name="Picture 15">
            <a:extLst>
              <a:ext uri="{FF2B5EF4-FFF2-40B4-BE49-F238E27FC236}">
                <a16:creationId xmlns:a16="http://schemas.microsoft.com/office/drawing/2014/main" id="{B1005C81-5F66-413C-849B-D02C696C3655}"/>
              </a:ext>
            </a:extLst>
          </p:cNvPr>
          <p:cNvPicPr>
            <a:picLocks noChangeAspect="1"/>
          </p:cNvPicPr>
          <p:nvPr/>
        </p:nvPicPr>
        <p:blipFill>
          <a:blip r:embed="rId3"/>
          <a:stretch>
            <a:fillRect/>
          </a:stretch>
        </p:blipFill>
        <p:spPr>
          <a:xfrm>
            <a:off x="4672951" y="1592264"/>
            <a:ext cx="1331121" cy="1331121"/>
          </a:xfrm>
          <a:prstGeom prst="rect">
            <a:avLst/>
          </a:prstGeom>
        </p:spPr>
      </p:pic>
      <p:pic>
        <p:nvPicPr>
          <p:cNvPr id="17" name="Picture 16">
            <a:extLst>
              <a:ext uri="{FF2B5EF4-FFF2-40B4-BE49-F238E27FC236}">
                <a16:creationId xmlns:a16="http://schemas.microsoft.com/office/drawing/2014/main" id="{E7F94057-4690-40CB-80DF-C20665A09D42}"/>
              </a:ext>
            </a:extLst>
          </p:cNvPr>
          <p:cNvPicPr>
            <a:picLocks noChangeAspect="1"/>
          </p:cNvPicPr>
          <p:nvPr/>
        </p:nvPicPr>
        <p:blipFill>
          <a:blip r:embed="rId4"/>
          <a:stretch>
            <a:fillRect/>
          </a:stretch>
        </p:blipFill>
        <p:spPr>
          <a:xfrm>
            <a:off x="5989634" y="1594445"/>
            <a:ext cx="1331121" cy="1331121"/>
          </a:xfrm>
          <a:prstGeom prst="rect">
            <a:avLst/>
          </a:prstGeom>
        </p:spPr>
      </p:pic>
      <p:pic>
        <p:nvPicPr>
          <p:cNvPr id="18" name="Picture 17">
            <a:extLst>
              <a:ext uri="{FF2B5EF4-FFF2-40B4-BE49-F238E27FC236}">
                <a16:creationId xmlns:a16="http://schemas.microsoft.com/office/drawing/2014/main" id="{B64CCF82-6AE9-4421-AD29-6B301A1834D0}"/>
              </a:ext>
            </a:extLst>
          </p:cNvPr>
          <p:cNvPicPr>
            <a:picLocks noChangeAspect="1"/>
          </p:cNvPicPr>
          <p:nvPr/>
        </p:nvPicPr>
        <p:blipFill>
          <a:blip r:embed="rId5"/>
          <a:stretch>
            <a:fillRect/>
          </a:stretch>
        </p:blipFill>
        <p:spPr>
          <a:xfrm>
            <a:off x="4658513" y="4249272"/>
            <a:ext cx="1329048" cy="1329048"/>
          </a:xfrm>
          <a:prstGeom prst="rect">
            <a:avLst/>
          </a:prstGeom>
        </p:spPr>
      </p:pic>
      <p:pic>
        <p:nvPicPr>
          <p:cNvPr id="19" name="Picture 18">
            <a:extLst>
              <a:ext uri="{FF2B5EF4-FFF2-40B4-BE49-F238E27FC236}">
                <a16:creationId xmlns:a16="http://schemas.microsoft.com/office/drawing/2014/main" id="{F5A73CB1-857A-485C-843F-71CE9D7E8A56}"/>
              </a:ext>
            </a:extLst>
          </p:cNvPr>
          <p:cNvPicPr>
            <a:picLocks noChangeAspect="1"/>
          </p:cNvPicPr>
          <p:nvPr/>
        </p:nvPicPr>
        <p:blipFill>
          <a:blip r:embed="rId6"/>
          <a:stretch>
            <a:fillRect/>
          </a:stretch>
        </p:blipFill>
        <p:spPr>
          <a:xfrm>
            <a:off x="5987561" y="2920050"/>
            <a:ext cx="1333194" cy="1333194"/>
          </a:xfrm>
          <a:prstGeom prst="rect">
            <a:avLst/>
          </a:prstGeom>
        </p:spPr>
      </p:pic>
      <p:pic>
        <p:nvPicPr>
          <p:cNvPr id="20" name="Picture 19">
            <a:extLst>
              <a:ext uri="{FF2B5EF4-FFF2-40B4-BE49-F238E27FC236}">
                <a16:creationId xmlns:a16="http://schemas.microsoft.com/office/drawing/2014/main" id="{147C72FA-B7A4-401E-8577-34876E8ACFE2}"/>
              </a:ext>
            </a:extLst>
          </p:cNvPr>
          <p:cNvPicPr>
            <a:picLocks noChangeAspect="1"/>
          </p:cNvPicPr>
          <p:nvPr/>
        </p:nvPicPr>
        <p:blipFill>
          <a:blip r:embed="rId7"/>
          <a:stretch>
            <a:fillRect/>
          </a:stretch>
        </p:blipFill>
        <p:spPr>
          <a:xfrm>
            <a:off x="4660585" y="2923160"/>
            <a:ext cx="1329048" cy="1329048"/>
          </a:xfrm>
          <a:prstGeom prst="rect">
            <a:avLst/>
          </a:prstGeom>
        </p:spPr>
      </p:pic>
    </p:spTree>
    <p:extLst>
      <p:ext uri="{BB962C8B-B14F-4D97-AF65-F5344CB8AC3E}">
        <p14:creationId xmlns:p14="http://schemas.microsoft.com/office/powerpoint/2010/main" val="3399400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A12EA5-92D0-4034-B6E5-AD82F011B435}"/>
              </a:ext>
            </a:extLst>
          </p:cNvPr>
          <p:cNvSpPr>
            <a:spLocks noGrp="1"/>
          </p:cNvSpPr>
          <p:nvPr>
            <p:ph type="title"/>
          </p:nvPr>
        </p:nvSpPr>
        <p:spPr/>
        <p:txBody>
          <a:bodyPr/>
          <a:lstStyle/>
          <a:p>
            <a:r>
              <a:rPr lang="de-DE" dirty="0" err="1"/>
              <a:t>Literature</a:t>
            </a:r>
            <a:endParaRPr lang="LID4096" dirty="0"/>
          </a:p>
        </p:txBody>
      </p:sp>
      <p:sp>
        <p:nvSpPr>
          <p:cNvPr id="3" name="Textplatzhalter 2">
            <a:extLst>
              <a:ext uri="{FF2B5EF4-FFF2-40B4-BE49-F238E27FC236}">
                <a16:creationId xmlns:a16="http://schemas.microsoft.com/office/drawing/2014/main" id="{42E85187-7D09-4073-A69D-FE000BCD784F}"/>
              </a:ext>
            </a:extLst>
          </p:cNvPr>
          <p:cNvSpPr>
            <a:spLocks noGrp="1"/>
          </p:cNvSpPr>
          <p:nvPr>
            <p:ph idx="1"/>
          </p:nvPr>
        </p:nvSpPr>
        <p:spPr/>
        <p:txBody>
          <a:bodyPr/>
          <a:lstStyle/>
          <a:p>
            <a:r>
              <a:rPr lang="en-US" dirty="0"/>
              <a:t>Field, Andy &amp; Hole, Graham. (2003). </a:t>
            </a:r>
            <a:r>
              <a:rPr lang="en-US" i="1" dirty="0"/>
              <a:t>How to Design and Report Experiments. </a:t>
            </a:r>
          </a:p>
          <a:p>
            <a:r>
              <a:rPr lang="en-US" dirty="0"/>
              <a:t>William Cochran &amp; Gertrude Cox. (1950). </a:t>
            </a:r>
            <a:r>
              <a:rPr lang="en-US" i="1" dirty="0"/>
              <a:t>Experimental Designs.</a:t>
            </a:r>
          </a:p>
          <a:p>
            <a:r>
              <a:rPr lang="en-US" dirty="0"/>
              <a:t>Donald Campbell &amp; Julian Stanley. (1959). </a:t>
            </a:r>
            <a:r>
              <a:rPr lang="en-US" i="1" dirty="0"/>
              <a:t>Experimental and quasi-experimental designs for research</a:t>
            </a:r>
          </a:p>
        </p:txBody>
      </p:sp>
      <p:sp>
        <p:nvSpPr>
          <p:cNvPr id="13" name="Text Placeholder 12">
            <a:extLst>
              <a:ext uri="{FF2B5EF4-FFF2-40B4-BE49-F238E27FC236}">
                <a16:creationId xmlns:a16="http://schemas.microsoft.com/office/drawing/2014/main" id="{3C83CCBA-ED0F-4F62-89B8-FC4A1F2DF0BB}"/>
              </a:ext>
            </a:extLst>
          </p:cNvPr>
          <p:cNvSpPr>
            <a:spLocks noGrp="1"/>
          </p:cNvSpPr>
          <p:nvPr>
            <p:ph type="body" sz="quarter" idx="21"/>
          </p:nvPr>
        </p:nvSpPr>
        <p:spPr/>
        <p:txBody>
          <a:bodyPr/>
          <a:lstStyle/>
          <a:p>
            <a:r>
              <a:rPr lang="de-DE" dirty="0" err="1"/>
              <a:t>Empirical</a:t>
            </a:r>
            <a:r>
              <a:rPr lang="de-DE" dirty="0"/>
              <a:t> Research</a:t>
            </a:r>
          </a:p>
        </p:txBody>
      </p:sp>
      <p:sp>
        <p:nvSpPr>
          <p:cNvPr id="11" name="Fußzeilenplatzhalter 10">
            <a:extLst>
              <a:ext uri="{FF2B5EF4-FFF2-40B4-BE49-F238E27FC236}">
                <a16:creationId xmlns:a16="http://schemas.microsoft.com/office/drawing/2014/main" id="{2C3FBB20-E8BC-40A7-84D8-2673489828B2}"/>
              </a:ext>
            </a:extLst>
          </p:cNvPr>
          <p:cNvSpPr>
            <a:spLocks noGrp="1"/>
          </p:cNvSpPr>
          <p:nvPr>
            <p:ph type="ftr" sz="quarter" idx="23"/>
          </p:nvPr>
        </p:nvSpPr>
        <p:spPr/>
        <p:txBody>
          <a:bodyPr/>
          <a:lstStyle/>
          <a:p>
            <a:r>
              <a:rPr lang="de-DE"/>
              <a:t>Valentin Schwind</a:t>
            </a:r>
            <a:endParaRPr lang="de-DE" dirty="0"/>
          </a:p>
        </p:txBody>
      </p:sp>
      <p:sp>
        <p:nvSpPr>
          <p:cNvPr id="7" name="Foliennummernplatzhalter 6">
            <a:extLst>
              <a:ext uri="{FF2B5EF4-FFF2-40B4-BE49-F238E27FC236}">
                <a16:creationId xmlns:a16="http://schemas.microsoft.com/office/drawing/2014/main" id="{EA6C4B85-3EA0-4488-963B-735AD1722E4C}"/>
              </a:ext>
            </a:extLst>
          </p:cNvPr>
          <p:cNvSpPr>
            <a:spLocks noGrp="1"/>
          </p:cNvSpPr>
          <p:nvPr>
            <p:ph type="sldNum" sz="quarter" idx="24"/>
          </p:nvPr>
        </p:nvSpPr>
        <p:spPr/>
        <p:txBody>
          <a:bodyPr/>
          <a:lstStyle/>
          <a:p>
            <a:fld id="{002E4239-9C90-407D-B00F-DCBF08F5A841}" type="slidenum">
              <a:rPr lang="en-US" smtClean="0"/>
              <a:pPr/>
              <a:t>29</a:t>
            </a:fld>
            <a:endParaRPr lang="en-US"/>
          </a:p>
        </p:txBody>
      </p:sp>
    </p:spTree>
    <p:extLst>
      <p:ext uri="{BB962C8B-B14F-4D97-AF65-F5344CB8AC3E}">
        <p14:creationId xmlns:p14="http://schemas.microsoft.com/office/powerpoint/2010/main" val="1136658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549F8A-604A-411E-A275-BF83DE33B2A4}"/>
              </a:ext>
            </a:extLst>
          </p:cNvPr>
          <p:cNvSpPr>
            <a:spLocks noGrp="1"/>
          </p:cNvSpPr>
          <p:nvPr>
            <p:ph type="title"/>
          </p:nvPr>
        </p:nvSpPr>
        <p:spPr/>
        <p:txBody>
          <a:bodyPr/>
          <a:lstStyle/>
          <a:p>
            <a:r>
              <a:rPr lang="de-DE" dirty="0" err="1"/>
              <a:t>Why</a:t>
            </a:r>
            <a:r>
              <a:rPr lang="de-DE" dirty="0"/>
              <a:t> </a:t>
            </a:r>
            <a:r>
              <a:rPr lang="de-DE" dirty="0" err="1"/>
              <a:t>Empirical</a:t>
            </a:r>
            <a:r>
              <a:rPr lang="de-DE" dirty="0"/>
              <a:t>?</a:t>
            </a:r>
          </a:p>
        </p:txBody>
      </p:sp>
      <p:sp>
        <p:nvSpPr>
          <p:cNvPr id="11" name="Text Placeholder 10">
            <a:extLst>
              <a:ext uri="{FF2B5EF4-FFF2-40B4-BE49-F238E27FC236}">
                <a16:creationId xmlns:a16="http://schemas.microsoft.com/office/drawing/2014/main" id="{5FB7AF68-C898-45BA-9558-2F67B5DA8844}"/>
              </a:ext>
            </a:extLst>
          </p:cNvPr>
          <p:cNvSpPr>
            <a:spLocks noGrp="1"/>
          </p:cNvSpPr>
          <p:nvPr>
            <p:ph type="body" sz="quarter" idx="13"/>
          </p:nvPr>
        </p:nvSpPr>
        <p:spPr/>
        <p:txBody>
          <a:bodyPr/>
          <a:lstStyle/>
          <a:p>
            <a:r>
              <a:rPr lang="de-DE" dirty="0" err="1"/>
              <a:t>To</a:t>
            </a:r>
            <a:r>
              <a:rPr lang="de-DE" dirty="0"/>
              <a:t> </a:t>
            </a:r>
            <a:r>
              <a:rPr lang="de-DE" dirty="0" err="1"/>
              <a:t>understand</a:t>
            </a:r>
            <a:r>
              <a:rPr lang="de-DE" dirty="0"/>
              <a:t> </a:t>
            </a:r>
            <a:r>
              <a:rPr lang="de-DE" dirty="0" err="1"/>
              <a:t>cause</a:t>
            </a:r>
            <a:r>
              <a:rPr lang="de-DE" dirty="0"/>
              <a:t> and </a:t>
            </a:r>
            <a:r>
              <a:rPr lang="de-DE" dirty="0" err="1"/>
              <a:t>effect</a:t>
            </a:r>
            <a:endParaRPr lang="de-DE" dirty="0"/>
          </a:p>
          <a:p>
            <a:pPr lvl="1"/>
            <a:r>
              <a:rPr lang="en-US" dirty="0"/>
              <a:t>“When metal is heated it expands.”</a:t>
            </a:r>
          </a:p>
          <a:p>
            <a:pPr lvl="1"/>
            <a:r>
              <a:rPr lang="en-US" dirty="0"/>
              <a:t>“</a:t>
            </a:r>
            <a:r>
              <a:rPr lang="de-DE" dirty="0"/>
              <a:t>A</a:t>
            </a:r>
            <a:r>
              <a:rPr lang="en-US" dirty="0"/>
              <a:t>s the moon has gravitational pull, the oceans have tides.”</a:t>
            </a:r>
          </a:p>
          <a:p>
            <a:pPr lvl="1"/>
            <a:r>
              <a:rPr lang="en-US" dirty="0"/>
              <a:t>“</a:t>
            </a:r>
            <a:r>
              <a:rPr lang="de-DE" dirty="0" err="1"/>
              <a:t>When</a:t>
            </a:r>
            <a:r>
              <a:rPr lang="de-DE" dirty="0"/>
              <a:t> </a:t>
            </a:r>
            <a:r>
              <a:rPr lang="de-DE" dirty="0" err="1"/>
              <a:t>the</a:t>
            </a:r>
            <a:r>
              <a:rPr lang="de-DE" dirty="0"/>
              <a:t> </a:t>
            </a:r>
            <a:r>
              <a:rPr lang="de-DE" dirty="0" err="1"/>
              <a:t>price</a:t>
            </a:r>
            <a:r>
              <a:rPr lang="de-DE" dirty="0"/>
              <a:t> </a:t>
            </a:r>
            <a:r>
              <a:rPr lang="de-DE" dirty="0" err="1"/>
              <a:t>increases</a:t>
            </a:r>
            <a:r>
              <a:rPr lang="de-DE" dirty="0"/>
              <a:t>, </a:t>
            </a:r>
            <a:r>
              <a:rPr lang="de-DE" dirty="0" err="1"/>
              <a:t>the</a:t>
            </a:r>
            <a:r>
              <a:rPr lang="de-DE" dirty="0"/>
              <a:t> </a:t>
            </a:r>
            <a:r>
              <a:rPr lang="de-DE" dirty="0" err="1"/>
              <a:t>sales</a:t>
            </a:r>
            <a:r>
              <a:rPr lang="de-DE" dirty="0"/>
              <a:t> </a:t>
            </a:r>
            <a:r>
              <a:rPr lang="de-DE" dirty="0" err="1"/>
              <a:t>go</a:t>
            </a:r>
            <a:r>
              <a:rPr lang="de-DE" dirty="0"/>
              <a:t> down.“ </a:t>
            </a:r>
          </a:p>
          <a:p>
            <a:pPr lvl="1"/>
            <a:r>
              <a:rPr lang="en-US" dirty="0"/>
              <a:t>“</a:t>
            </a:r>
            <a:r>
              <a:rPr lang="de-DE" dirty="0" err="1"/>
              <a:t>When</a:t>
            </a:r>
            <a:r>
              <a:rPr lang="de-DE" dirty="0"/>
              <a:t> </a:t>
            </a:r>
            <a:r>
              <a:rPr lang="de-DE" dirty="0" err="1"/>
              <a:t>users</a:t>
            </a:r>
            <a:r>
              <a:rPr lang="de-DE" dirty="0"/>
              <a:t> type on </a:t>
            </a:r>
            <a:r>
              <a:rPr lang="de-DE" dirty="0" err="1"/>
              <a:t>my</a:t>
            </a:r>
            <a:r>
              <a:rPr lang="de-DE" dirty="0"/>
              <a:t> </a:t>
            </a:r>
            <a:r>
              <a:rPr lang="de-DE" dirty="0" err="1"/>
              <a:t>new</a:t>
            </a:r>
            <a:r>
              <a:rPr lang="de-DE" dirty="0"/>
              <a:t> </a:t>
            </a:r>
            <a:r>
              <a:rPr lang="de-DE" dirty="0" err="1"/>
              <a:t>keyboard</a:t>
            </a:r>
            <a:r>
              <a:rPr lang="de-DE" dirty="0"/>
              <a:t>, </a:t>
            </a:r>
            <a:r>
              <a:rPr lang="de-DE" dirty="0" err="1"/>
              <a:t>their</a:t>
            </a:r>
            <a:r>
              <a:rPr lang="de-DE" dirty="0"/>
              <a:t> </a:t>
            </a:r>
            <a:r>
              <a:rPr lang="de-DE" dirty="0" err="1"/>
              <a:t>typing</a:t>
            </a:r>
            <a:r>
              <a:rPr lang="de-DE" dirty="0"/>
              <a:t> </a:t>
            </a:r>
            <a:r>
              <a:rPr lang="de-DE" dirty="0" err="1"/>
              <a:t>speed</a:t>
            </a:r>
            <a:r>
              <a:rPr lang="de-DE" dirty="0"/>
              <a:t> </a:t>
            </a:r>
            <a:r>
              <a:rPr lang="de-DE" dirty="0" err="1"/>
              <a:t>increases</a:t>
            </a:r>
            <a:r>
              <a:rPr lang="de-DE" dirty="0"/>
              <a:t>.“</a:t>
            </a:r>
          </a:p>
          <a:p>
            <a:pPr lvl="1"/>
            <a:r>
              <a:rPr lang="en-US" dirty="0"/>
              <a:t>“</a:t>
            </a:r>
            <a:r>
              <a:rPr lang="de-DE" dirty="0" err="1"/>
              <a:t>My</a:t>
            </a:r>
            <a:r>
              <a:rPr lang="de-DE" dirty="0"/>
              <a:t> </a:t>
            </a:r>
            <a:r>
              <a:rPr lang="de-DE" dirty="0" err="1"/>
              <a:t>algorithm</a:t>
            </a:r>
            <a:r>
              <a:rPr lang="de-DE" dirty="0"/>
              <a:t> </a:t>
            </a:r>
            <a:r>
              <a:rPr lang="de-DE" dirty="0" err="1"/>
              <a:t>increases</a:t>
            </a:r>
            <a:r>
              <a:rPr lang="de-DE" dirty="0"/>
              <a:t> </a:t>
            </a:r>
            <a:r>
              <a:rPr lang="de-DE" dirty="0" err="1"/>
              <a:t>the</a:t>
            </a:r>
            <a:r>
              <a:rPr lang="de-DE" dirty="0"/>
              <a:t> </a:t>
            </a:r>
            <a:r>
              <a:rPr lang="de-DE" dirty="0" err="1"/>
              <a:t>memorability</a:t>
            </a:r>
            <a:r>
              <a:rPr lang="de-DE" dirty="0"/>
              <a:t> </a:t>
            </a:r>
            <a:r>
              <a:rPr lang="de-DE" dirty="0" err="1"/>
              <a:t>of</a:t>
            </a:r>
            <a:r>
              <a:rPr lang="de-DE" dirty="0"/>
              <a:t> </a:t>
            </a:r>
            <a:r>
              <a:rPr lang="de-DE" dirty="0" err="1"/>
              <a:t>its</a:t>
            </a:r>
            <a:r>
              <a:rPr lang="de-DE" dirty="0"/>
              <a:t> </a:t>
            </a:r>
            <a:r>
              <a:rPr lang="de-DE" dirty="0" err="1"/>
              <a:t>users</a:t>
            </a:r>
            <a:r>
              <a:rPr lang="de-DE" dirty="0"/>
              <a:t>.“</a:t>
            </a:r>
            <a:endParaRPr lang="en-US" dirty="0"/>
          </a:p>
          <a:p>
            <a:pPr lvl="1"/>
            <a:endParaRPr lang="en-US" dirty="0"/>
          </a:p>
          <a:p>
            <a:pPr lvl="1"/>
            <a:endParaRPr lang="en-US" dirty="0"/>
          </a:p>
          <a:p>
            <a:pPr lvl="1"/>
            <a:endParaRPr lang="en-US" dirty="0"/>
          </a:p>
          <a:p>
            <a:pPr lvl="1"/>
            <a:endParaRPr lang="en-US" dirty="0"/>
          </a:p>
          <a:p>
            <a:pPr lvl="1"/>
            <a:endParaRPr lang="de-DE" dirty="0"/>
          </a:p>
          <a:p>
            <a:endParaRPr lang="de-DE" dirty="0"/>
          </a:p>
        </p:txBody>
      </p:sp>
      <p:sp>
        <p:nvSpPr>
          <p:cNvPr id="12" name="Text Placeholder 11">
            <a:extLst>
              <a:ext uri="{FF2B5EF4-FFF2-40B4-BE49-F238E27FC236}">
                <a16:creationId xmlns:a16="http://schemas.microsoft.com/office/drawing/2014/main" id="{353C5840-1130-4BA5-B468-FFBB0CAE020D}"/>
              </a:ext>
            </a:extLst>
          </p:cNvPr>
          <p:cNvSpPr>
            <a:spLocks noGrp="1"/>
          </p:cNvSpPr>
          <p:nvPr>
            <p:ph type="body" sz="quarter" idx="15"/>
          </p:nvPr>
        </p:nvSpPr>
        <p:spPr/>
        <p:txBody>
          <a:bodyPr/>
          <a:lstStyle/>
          <a:p>
            <a:endParaRPr lang="de-DE"/>
          </a:p>
        </p:txBody>
      </p:sp>
      <p:sp>
        <p:nvSpPr>
          <p:cNvPr id="6" name="Footer Placeholder 5">
            <a:extLst>
              <a:ext uri="{FF2B5EF4-FFF2-40B4-BE49-F238E27FC236}">
                <a16:creationId xmlns:a16="http://schemas.microsoft.com/office/drawing/2014/main" id="{9ADD29B0-5E72-4685-94A4-80241BFEAD8E}"/>
              </a:ext>
            </a:extLst>
          </p:cNvPr>
          <p:cNvSpPr>
            <a:spLocks noGrp="1"/>
          </p:cNvSpPr>
          <p:nvPr>
            <p:ph type="ftr" sz="quarter" idx="17"/>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7B24721B-8BDC-4E6E-88D1-92836B3A7AEC}"/>
              </a:ext>
            </a:extLst>
          </p:cNvPr>
          <p:cNvSpPr>
            <a:spLocks noGrp="1"/>
          </p:cNvSpPr>
          <p:nvPr>
            <p:ph type="sldNum" sz="quarter" idx="18"/>
          </p:nvPr>
        </p:nvSpPr>
        <p:spPr/>
        <p:txBody>
          <a:bodyPr/>
          <a:lstStyle/>
          <a:p>
            <a:fld id="{C564DEAC-083F-4EA1-9D67-84BB3A537A3E}" type="slidenum">
              <a:rPr lang="de-DE" smtClean="0"/>
              <a:pPr/>
              <a:t>3</a:t>
            </a:fld>
            <a:endParaRPr lang="de-DE" dirty="0"/>
          </a:p>
        </p:txBody>
      </p:sp>
      <p:sp>
        <p:nvSpPr>
          <p:cNvPr id="13" name="Text Placeholder 12">
            <a:extLst>
              <a:ext uri="{FF2B5EF4-FFF2-40B4-BE49-F238E27FC236}">
                <a16:creationId xmlns:a16="http://schemas.microsoft.com/office/drawing/2014/main" id="{2135E81F-BBFA-4889-A33B-CC1E24FB1142}"/>
              </a:ext>
            </a:extLst>
          </p:cNvPr>
          <p:cNvSpPr>
            <a:spLocks noGrp="1"/>
          </p:cNvSpPr>
          <p:nvPr>
            <p:ph type="body" sz="quarter" idx="21"/>
          </p:nvPr>
        </p:nvSpPr>
        <p:spPr/>
        <p:txBody>
          <a:bodyPr/>
          <a:lstStyle/>
          <a:p>
            <a:r>
              <a:rPr lang="de-DE" dirty="0" err="1"/>
              <a:t>Empirical</a:t>
            </a:r>
            <a:r>
              <a:rPr lang="de-DE" dirty="0"/>
              <a:t> Research</a:t>
            </a:r>
          </a:p>
        </p:txBody>
      </p:sp>
      <p:sp>
        <p:nvSpPr>
          <p:cNvPr id="9" name="Text Placeholder 9">
            <a:extLst>
              <a:ext uri="{FF2B5EF4-FFF2-40B4-BE49-F238E27FC236}">
                <a16:creationId xmlns:a16="http://schemas.microsoft.com/office/drawing/2014/main" id="{6933A9A7-0FCA-488E-9C83-4A073844286E}"/>
              </a:ext>
            </a:extLst>
          </p:cNvPr>
          <p:cNvSpPr txBox="1">
            <a:spLocks/>
          </p:cNvSpPr>
          <p:nvPr/>
        </p:nvSpPr>
        <p:spPr>
          <a:xfrm>
            <a:off x="695325" y="5448563"/>
            <a:ext cx="10801350" cy="658789"/>
          </a:xfrm>
          <a:prstGeom prst="rect">
            <a:avLst/>
          </a:prstGeom>
        </p:spPr>
        <p:txBody>
          <a:bodyPr vert="horz" lIns="91440" tIns="45720" rIns="91440" bIns="45720" rtlCol="0" anchor="ctr"/>
          <a:lstStyle>
            <a:defPPr>
              <a:defRPr lang="en-US"/>
            </a:defPPr>
            <a:lvl1pPr marL="0" algn="ctr" defTabSz="363600" rtl="0" eaLnBrk="1" latinLnBrk="0" hangingPunct="1">
              <a:defRPr sz="16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 (2001). GROUPS : INTERACTION AND PERFORMANCE.</a:t>
            </a:r>
            <a:endParaRPr lang="de-DE" dirty="0"/>
          </a:p>
        </p:txBody>
      </p:sp>
      <p:pic>
        <p:nvPicPr>
          <p:cNvPr id="14" name="Grafik 12">
            <a:extLst>
              <a:ext uri="{FF2B5EF4-FFF2-40B4-BE49-F238E27FC236}">
                <a16:creationId xmlns:a16="http://schemas.microsoft.com/office/drawing/2014/main" id="{9BCF14F2-209C-4E21-8FEB-941C24FE2500}"/>
              </a:ext>
            </a:extLst>
          </p:cNvPr>
          <p:cNvPicPr>
            <a:picLocks noGrp="1" noChangeAspect="1"/>
          </p:cNvPicPr>
          <p:nvPr>
            <p:ph type="pic" idx="1"/>
          </p:nvPr>
        </p:nvPicPr>
        <p:blipFill rotWithShape="1">
          <a:blip r:embed="rId3"/>
          <a:srcRect l="11873" r="54173"/>
          <a:stretch/>
        </p:blipFill>
        <p:spPr>
          <a:xfrm>
            <a:off x="0" y="0"/>
            <a:ext cx="3000375" cy="6234113"/>
          </a:xfrm>
          <a:prstGeom prst="rect">
            <a:avLst/>
          </a:prstGeom>
        </p:spPr>
      </p:pic>
    </p:spTree>
    <p:extLst>
      <p:ext uri="{BB962C8B-B14F-4D97-AF65-F5344CB8AC3E}">
        <p14:creationId xmlns:p14="http://schemas.microsoft.com/office/powerpoint/2010/main" val="2401683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549F8A-604A-411E-A275-BF83DE33B2A4}"/>
              </a:ext>
            </a:extLst>
          </p:cNvPr>
          <p:cNvSpPr>
            <a:spLocks noGrp="1"/>
          </p:cNvSpPr>
          <p:nvPr>
            <p:ph type="title"/>
          </p:nvPr>
        </p:nvSpPr>
        <p:spPr/>
        <p:txBody>
          <a:bodyPr/>
          <a:lstStyle/>
          <a:p>
            <a:r>
              <a:rPr lang="de-DE" dirty="0" err="1"/>
              <a:t>Why</a:t>
            </a:r>
            <a:r>
              <a:rPr lang="de-DE" dirty="0"/>
              <a:t> </a:t>
            </a:r>
            <a:r>
              <a:rPr lang="de-DE" dirty="0" err="1"/>
              <a:t>Empirical</a:t>
            </a:r>
            <a:r>
              <a:rPr lang="de-DE" dirty="0"/>
              <a:t>?</a:t>
            </a:r>
          </a:p>
        </p:txBody>
      </p:sp>
      <mc:AlternateContent xmlns:mc="http://schemas.openxmlformats.org/markup-compatibility/2006" xmlns:a14="http://schemas.microsoft.com/office/drawing/2010/main">
        <mc:Choice Requires="a14">
          <p:sp>
            <p:nvSpPr>
              <p:cNvPr id="11" name="Text Placeholder 10">
                <a:extLst>
                  <a:ext uri="{FF2B5EF4-FFF2-40B4-BE49-F238E27FC236}">
                    <a16:creationId xmlns:a16="http://schemas.microsoft.com/office/drawing/2014/main" id="{5FB7AF68-C898-45BA-9558-2F67B5DA8844}"/>
                  </a:ext>
                </a:extLst>
              </p:cNvPr>
              <p:cNvSpPr>
                <a:spLocks noGrp="1"/>
              </p:cNvSpPr>
              <p:nvPr>
                <p:ph type="body" sz="quarter" idx="13"/>
              </p:nvPr>
            </p:nvSpPr>
            <p:spPr/>
            <p:txBody>
              <a:bodyPr/>
              <a:lstStyle/>
              <a:p>
                <a:r>
                  <a:rPr lang="de-DE" dirty="0"/>
                  <a:t>To </a:t>
                </a:r>
                <a:r>
                  <a:rPr lang="de-DE" dirty="0" err="1"/>
                  <a:t>understand</a:t>
                </a:r>
                <a:r>
                  <a:rPr lang="de-DE" dirty="0"/>
                  <a:t> </a:t>
                </a:r>
                <a:r>
                  <a:rPr lang="de-DE" dirty="0" err="1">
                    <a:solidFill>
                      <a:schemeClr val="accent3">
                        <a:lumMod val="75000"/>
                      </a:schemeClr>
                    </a:solidFill>
                  </a:rPr>
                  <a:t>cause</a:t>
                </a:r>
                <a:r>
                  <a:rPr lang="de-DE" dirty="0"/>
                  <a:t> and </a:t>
                </a:r>
                <a:r>
                  <a:rPr lang="de-DE" dirty="0" err="1">
                    <a:solidFill>
                      <a:schemeClr val="accent3">
                        <a:lumMod val="75000"/>
                      </a:schemeClr>
                    </a:solidFill>
                  </a:rPr>
                  <a:t>effect</a:t>
                </a:r>
                <a:endParaRPr lang="de-DE" dirty="0">
                  <a:solidFill>
                    <a:schemeClr val="accent3">
                      <a:lumMod val="75000"/>
                    </a:schemeClr>
                  </a:solidFill>
                </a:endParaRPr>
              </a:p>
              <a:p>
                <a:pPr lvl="1"/>
                <a:r>
                  <a:rPr lang="en-US" dirty="0"/>
                  <a:t>“When metal is </a:t>
                </a:r>
                <a:r>
                  <a:rPr lang="en-US" dirty="0">
                    <a:solidFill>
                      <a:schemeClr val="accent3">
                        <a:lumMod val="75000"/>
                      </a:schemeClr>
                    </a:solidFill>
                  </a:rPr>
                  <a:t>heated</a:t>
                </a:r>
                <a:r>
                  <a:rPr lang="en-US" dirty="0"/>
                  <a:t> it </a:t>
                </a:r>
                <a:r>
                  <a:rPr lang="en-US" dirty="0">
                    <a:solidFill>
                      <a:schemeClr val="accent3">
                        <a:lumMod val="75000"/>
                      </a:schemeClr>
                    </a:solidFill>
                  </a:rPr>
                  <a:t>expands</a:t>
                </a:r>
                <a:r>
                  <a:rPr lang="en-US" dirty="0"/>
                  <a:t>”</a:t>
                </a:r>
                <a:endParaRPr lang="de-DE" dirty="0"/>
              </a:p>
              <a:p>
                <a:r>
                  <a:rPr lang="de-DE" dirty="0" err="1"/>
                  <a:t>To</a:t>
                </a:r>
                <a:r>
                  <a:rPr lang="de-DE" dirty="0"/>
                  <a:t> </a:t>
                </a:r>
                <a:r>
                  <a:rPr lang="de-DE" dirty="0" err="1"/>
                  <a:t>make</a:t>
                </a:r>
                <a:r>
                  <a:rPr lang="de-DE" dirty="0"/>
                  <a:t> </a:t>
                </a:r>
                <a:r>
                  <a:rPr lang="de-DE" dirty="0" err="1"/>
                  <a:t>predictions</a:t>
                </a:r>
                <a:endParaRPr lang="de-DE" dirty="0"/>
              </a:p>
              <a:p>
                <a:pPr lvl="1"/>
                <a:r>
                  <a:rPr lang="en-US" dirty="0"/>
                  <a:t>“The metal in this bridge </a:t>
                </a:r>
                <a:r>
                  <a:rPr lang="en-US" dirty="0">
                    <a:solidFill>
                      <a:schemeClr val="accent3">
                        <a:lumMod val="75000"/>
                      </a:schemeClr>
                    </a:solidFill>
                  </a:rPr>
                  <a:t>needs space to expand</a:t>
                </a:r>
                <a:r>
                  <a:rPr lang="en-US" dirty="0"/>
                  <a:t> in hot weather”</a:t>
                </a:r>
              </a:p>
              <a:p>
                <a:r>
                  <a:rPr lang="en-US" dirty="0"/>
                  <a:t>To test hypotheses</a:t>
                </a:r>
              </a:p>
              <a:p>
                <a:pPr lvl="1"/>
                <a:r>
                  <a:rPr lang="en-US" dirty="0"/>
                  <a:t>“The metal of the bridge withstands extreme weather changes”</a:t>
                </a:r>
              </a:p>
              <a:p>
                <a:r>
                  <a:rPr lang="en-US" dirty="0"/>
                  <a:t>To derive models</a:t>
                </a:r>
              </a:p>
              <a:p>
                <a:pPr lvl="1"/>
                <a14:m>
                  <m:oMath xmlns:m="http://schemas.openxmlformats.org/officeDocument/2006/math">
                    <m:r>
                      <a:rPr lang="de-DE" i="1" smtClean="0">
                        <a:latin typeface="Cambria Math" panose="02040503050406030204" pitchFamily="18" charset="0"/>
                      </a:rPr>
                      <m:t>𝐿</m:t>
                    </m:r>
                    <m:d>
                      <m:dPr>
                        <m:ctrlPr>
                          <a:rPr lang="de-DE" b="0" i="1" smtClean="0">
                            <a:latin typeface="Cambria Math" panose="02040503050406030204" pitchFamily="18" charset="0"/>
                          </a:rPr>
                        </m:ctrlPr>
                      </m:dPr>
                      <m:e>
                        <m:r>
                          <a:rPr lang="de-DE" b="0" i="1" smtClean="0">
                            <a:latin typeface="Cambria Math" panose="02040503050406030204" pitchFamily="18" charset="0"/>
                          </a:rPr>
                          <m:t>𝑇</m:t>
                        </m:r>
                      </m:e>
                    </m:d>
                    <m:r>
                      <a:rPr lang="de-DE" b="0" i="1" smtClean="0">
                        <a:latin typeface="Cambria Math" panose="02040503050406030204" pitchFamily="18" charset="0"/>
                      </a:rPr>
                      <m:t>=</m:t>
                    </m:r>
                    <m:r>
                      <a:rPr lang="de-DE" b="0" i="1" smtClean="0">
                        <a:latin typeface="Cambria Math" panose="02040503050406030204" pitchFamily="18" charset="0"/>
                      </a:rPr>
                      <m:t>𝐿</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0</m:t>
                            </m:r>
                          </m:sub>
                        </m:sSub>
                      </m:e>
                    </m:d>
                    <m:r>
                      <m:rPr>
                        <m:sty m:val="p"/>
                      </m:rPr>
                      <a:rPr lang="de-DE" b="0" i="0" smtClean="0">
                        <a:latin typeface="Cambria Math" panose="02040503050406030204" pitchFamily="18" charset="0"/>
                      </a:rPr>
                      <m:t>exp</m:t>
                    </m:r>
                    <m:r>
                      <a:rPr lang="de-DE" b="0" i="1" smtClean="0">
                        <a:latin typeface="Cambria Math" panose="02040503050406030204" pitchFamily="18" charset="0"/>
                      </a:rPr>
                      <m:t>⁡(</m:t>
                    </m:r>
                    <m:nary>
                      <m:naryPr>
                        <m:ctrlPr>
                          <a:rPr lang="de-DE" b="0" i="1" smtClean="0">
                            <a:latin typeface="Cambria Math" panose="02040503050406030204" pitchFamily="18" charset="0"/>
                          </a:rPr>
                        </m:ctrlPr>
                      </m:naryPr>
                      <m:sub>
                        <m:sSub>
                          <m:sSubPr>
                            <m:ctrlPr>
                              <a:rPr lang="de-DE" b="0"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0</m:t>
                            </m:r>
                          </m:sub>
                        </m:sSub>
                      </m:sub>
                      <m:sup>
                        <m:r>
                          <a:rPr lang="de-DE" b="0" i="1" smtClean="0">
                            <a:latin typeface="Cambria Math" panose="02040503050406030204" pitchFamily="18" charset="0"/>
                          </a:rPr>
                          <m:t>𝑇</m:t>
                        </m:r>
                      </m:sup>
                      <m:e>
                        <m:r>
                          <a:rPr lang="de-DE" b="0" i="1" smtClean="0">
                            <a:latin typeface="Cambria Math" panose="02040503050406030204" pitchFamily="18" charset="0"/>
                            <a:ea typeface="Cambria Math" panose="02040503050406030204" pitchFamily="18" charset="0"/>
                          </a:rPr>
                          <m:t>𝛼</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𝑇</m:t>
                            </m:r>
                          </m:e>
                        </m:d>
                        <m:r>
                          <a:rPr lang="de-DE" b="0" i="1" smtClean="0">
                            <a:latin typeface="Cambria Math" panose="02040503050406030204" pitchFamily="18" charset="0"/>
                            <a:ea typeface="Cambria Math" panose="02040503050406030204" pitchFamily="18" charset="0"/>
                          </a:rPr>
                          <m:t>𝑑𝑇</m:t>
                        </m:r>
                        <m:r>
                          <a:rPr lang="de-DE" b="0" i="1" smtClean="0">
                            <a:latin typeface="Cambria Math" panose="02040503050406030204" pitchFamily="18" charset="0"/>
                            <a:ea typeface="Cambria Math" panose="02040503050406030204" pitchFamily="18" charset="0"/>
                          </a:rPr>
                          <m:t>)</m:t>
                        </m:r>
                      </m:e>
                    </m:nary>
                  </m:oMath>
                </a14:m>
                <a:endParaRPr lang="de-DE" dirty="0"/>
              </a:p>
              <a:p>
                <a:endParaRPr lang="de-DE" dirty="0"/>
              </a:p>
            </p:txBody>
          </p:sp>
        </mc:Choice>
        <mc:Fallback xmlns="">
          <p:sp>
            <p:nvSpPr>
              <p:cNvPr id="11" name="Text Placeholder 10">
                <a:extLst>
                  <a:ext uri="{FF2B5EF4-FFF2-40B4-BE49-F238E27FC236}">
                    <a16:creationId xmlns:a16="http://schemas.microsoft.com/office/drawing/2014/main" id="{5FB7AF68-C898-45BA-9558-2F67B5DA8844}"/>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598" t="-1764" r="-457"/>
                </a:stretch>
              </a:blipFill>
            </p:spPr>
            <p:txBody>
              <a:bodyPr/>
              <a:lstStyle/>
              <a:p>
                <a:r>
                  <a:rPr lang="de-DE">
                    <a:noFill/>
                  </a:rPr>
                  <a:t> </a:t>
                </a:r>
              </a:p>
            </p:txBody>
          </p:sp>
        </mc:Fallback>
      </mc:AlternateContent>
      <p:sp>
        <p:nvSpPr>
          <p:cNvPr id="12" name="Text Placeholder 11">
            <a:extLst>
              <a:ext uri="{FF2B5EF4-FFF2-40B4-BE49-F238E27FC236}">
                <a16:creationId xmlns:a16="http://schemas.microsoft.com/office/drawing/2014/main" id="{353C5840-1130-4BA5-B468-FFBB0CAE020D}"/>
              </a:ext>
            </a:extLst>
          </p:cNvPr>
          <p:cNvSpPr>
            <a:spLocks noGrp="1"/>
          </p:cNvSpPr>
          <p:nvPr>
            <p:ph type="body" sz="quarter" idx="15"/>
          </p:nvPr>
        </p:nvSpPr>
        <p:spPr/>
        <p:txBody>
          <a:bodyPr/>
          <a:lstStyle/>
          <a:p>
            <a:endParaRPr lang="de-DE"/>
          </a:p>
        </p:txBody>
      </p:sp>
      <p:sp>
        <p:nvSpPr>
          <p:cNvPr id="6" name="Footer Placeholder 5">
            <a:extLst>
              <a:ext uri="{FF2B5EF4-FFF2-40B4-BE49-F238E27FC236}">
                <a16:creationId xmlns:a16="http://schemas.microsoft.com/office/drawing/2014/main" id="{9ADD29B0-5E72-4685-94A4-80241BFEAD8E}"/>
              </a:ext>
            </a:extLst>
          </p:cNvPr>
          <p:cNvSpPr>
            <a:spLocks noGrp="1"/>
          </p:cNvSpPr>
          <p:nvPr>
            <p:ph type="ftr" sz="quarter" idx="17"/>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7B24721B-8BDC-4E6E-88D1-92836B3A7AEC}"/>
              </a:ext>
            </a:extLst>
          </p:cNvPr>
          <p:cNvSpPr>
            <a:spLocks noGrp="1"/>
          </p:cNvSpPr>
          <p:nvPr>
            <p:ph type="sldNum" sz="quarter" idx="18"/>
          </p:nvPr>
        </p:nvSpPr>
        <p:spPr/>
        <p:txBody>
          <a:bodyPr/>
          <a:lstStyle/>
          <a:p>
            <a:fld id="{C564DEAC-083F-4EA1-9D67-84BB3A537A3E}" type="slidenum">
              <a:rPr lang="de-DE" smtClean="0"/>
              <a:pPr/>
              <a:t>4</a:t>
            </a:fld>
            <a:endParaRPr lang="de-DE" dirty="0"/>
          </a:p>
        </p:txBody>
      </p:sp>
      <p:sp>
        <p:nvSpPr>
          <p:cNvPr id="13" name="Text Placeholder 12">
            <a:extLst>
              <a:ext uri="{FF2B5EF4-FFF2-40B4-BE49-F238E27FC236}">
                <a16:creationId xmlns:a16="http://schemas.microsoft.com/office/drawing/2014/main" id="{2135E81F-BBFA-4889-A33B-CC1E24FB1142}"/>
              </a:ext>
            </a:extLst>
          </p:cNvPr>
          <p:cNvSpPr>
            <a:spLocks noGrp="1"/>
          </p:cNvSpPr>
          <p:nvPr>
            <p:ph type="body" sz="quarter" idx="21"/>
          </p:nvPr>
        </p:nvSpPr>
        <p:spPr/>
        <p:txBody>
          <a:bodyPr/>
          <a:lstStyle/>
          <a:p>
            <a:r>
              <a:rPr lang="de-DE" dirty="0" err="1"/>
              <a:t>Empirical</a:t>
            </a:r>
            <a:r>
              <a:rPr lang="de-DE" dirty="0"/>
              <a:t> Research</a:t>
            </a:r>
          </a:p>
        </p:txBody>
      </p:sp>
      <p:sp>
        <p:nvSpPr>
          <p:cNvPr id="9" name="Text Placeholder 9">
            <a:extLst>
              <a:ext uri="{FF2B5EF4-FFF2-40B4-BE49-F238E27FC236}">
                <a16:creationId xmlns:a16="http://schemas.microsoft.com/office/drawing/2014/main" id="{6933A9A7-0FCA-488E-9C83-4A073844286E}"/>
              </a:ext>
            </a:extLst>
          </p:cNvPr>
          <p:cNvSpPr txBox="1">
            <a:spLocks/>
          </p:cNvSpPr>
          <p:nvPr/>
        </p:nvSpPr>
        <p:spPr>
          <a:xfrm>
            <a:off x="695325" y="5448563"/>
            <a:ext cx="10801350" cy="658789"/>
          </a:xfrm>
          <a:prstGeom prst="rect">
            <a:avLst/>
          </a:prstGeom>
        </p:spPr>
        <p:txBody>
          <a:bodyPr vert="horz" lIns="91440" tIns="45720" rIns="91440" bIns="45720" rtlCol="0" anchor="ctr"/>
          <a:lstStyle>
            <a:defPPr>
              <a:defRPr lang="en-US"/>
            </a:defPPr>
            <a:lvl1pPr marL="0" algn="ctr" defTabSz="363600" rtl="0" eaLnBrk="1" latinLnBrk="0" hangingPunct="1">
              <a:defRPr sz="16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 (2001). GROUPS : INTERACTION AND PERFORMANCE.</a:t>
            </a:r>
            <a:endParaRPr lang="de-DE" dirty="0"/>
          </a:p>
        </p:txBody>
      </p:sp>
      <p:pic>
        <p:nvPicPr>
          <p:cNvPr id="14" name="Grafik 12">
            <a:extLst>
              <a:ext uri="{FF2B5EF4-FFF2-40B4-BE49-F238E27FC236}">
                <a16:creationId xmlns:a16="http://schemas.microsoft.com/office/drawing/2014/main" id="{9BCF14F2-209C-4E21-8FEB-941C24FE2500}"/>
              </a:ext>
            </a:extLst>
          </p:cNvPr>
          <p:cNvPicPr>
            <a:picLocks noGrp="1" noChangeAspect="1"/>
          </p:cNvPicPr>
          <p:nvPr>
            <p:ph type="pic" idx="1"/>
          </p:nvPr>
        </p:nvPicPr>
        <p:blipFill rotWithShape="1">
          <a:blip r:embed="rId4"/>
          <a:srcRect l="11873" r="54173"/>
          <a:stretch/>
        </p:blipFill>
        <p:spPr>
          <a:xfrm>
            <a:off x="0" y="0"/>
            <a:ext cx="3000375" cy="6234113"/>
          </a:xfrm>
          <a:prstGeom prst="rect">
            <a:avLst/>
          </a:prstGeom>
        </p:spPr>
      </p:pic>
    </p:spTree>
    <p:extLst>
      <p:ext uri="{BB962C8B-B14F-4D97-AF65-F5344CB8AC3E}">
        <p14:creationId xmlns:p14="http://schemas.microsoft.com/office/powerpoint/2010/main" val="2349960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DD7214-FF5E-420A-A3FE-245FD34F9983}"/>
              </a:ext>
            </a:extLst>
          </p:cNvPr>
          <p:cNvSpPr>
            <a:spLocks noGrp="1"/>
          </p:cNvSpPr>
          <p:nvPr>
            <p:ph type="title"/>
          </p:nvPr>
        </p:nvSpPr>
        <p:spPr/>
        <p:txBody>
          <a:bodyPr/>
          <a:lstStyle/>
          <a:p>
            <a:r>
              <a:rPr lang="de-DE" dirty="0" err="1"/>
              <a:t>Causation</a:t>
            </a:r>
            <a:r>
              <a:rPr lang="de-DE" dirty="0"/>
              <a:t> versus </a:t>
            </a:r>
            <a:r>
              <a:rPr lang="de-DE" dirty="0" err="1"/>
              <a:t>Correlation</a:t>
            </a:r>
            <a:endParaRPr lang="de-DE" dirty="0"/>
          </a:p>
        </p:txBody>
      </p:sp>
      <p:sp>
        <p:nvSpPr>
          <p:cNvPr id="10" name="Text Placeholder 9">
            <a:extLst>
              <a:ext uri="{FF2B5EF4-FFF2-40B4-BE49-F238E27FC236}">
                <a16:creationId xmlns:a16="http://schemas.microsoft.com/office/drawing/2014/main" id="{3DDB5DAD-C8BB-483B-85C5-D53AD589719B}"/>
              </a:ext>
            </a:extLst>
          </p:cNvPr>
          <p:cNvSpPr>
            <a:spLocks noGrp="1"/>
          </p:cNvSpPr>
          <p:nvPr>
            <p:ph type="body" sz="quarter" idx="13"/>
          </p:nvPr>
        </p:nvSpPr>
        <p:spPr/>
        <p:txBody>
          <a:bodyPr/>
          <a:lstStyle/>
          <a:p>
            <a:endParaRPr lang="de-DE"/>
          </a:p>
        </p:txBody>
      </p:sp>
      <p:sp>
        <p:nvSpPr>
          <p:cNvPr id="11" name="Text Placeholder 10">
            <a:extLst>
              <a:ext uri="{FF2B5EF4-FFF2-40B4-BE49-F238E27FC236}">
                <a16:creationId xmlns:a16="http://schemas.microsoft.com/office/drawing/2014/main" id="{22B2CC7F-7206-4D4A-BCCD-95A21325B28F}"/>
              </a:ext>
            </a:extLst>
          </p:cNvPr>
          <p:cNvSpPr>
            <a:spLocks noGrp="1"/>
          </p:cNvSpPr>
          <p:nvPr>
            <p:ph type="body" sz="quarter" idx="15"/>
          </p:nvPr>
        </p:nvSpPr>
        <p:spPr/>
        <p:txBody>
          <a:bodyPr/>
          <a:lstStyle/>
          <a:p>
            <a:r>
              <a:rPr lang="de-DE" dirty="0" err="1"/>
              <a:t>Example</a:t>
            </a:r>
            <a:r>
              <a:rPr lang="de-DE" dirty="0"/>
              <a:t>: Storks and </a:t>
            </a:r>
            <a:r>
              <a:rPr lang="de-DE" dirty="0" err="1"/>
              <a:t>birthrate</a:t>
            </a:r>
            <a:endParaRPr lang="de-DE" dirty="0"/>
          </a:p>
          <a:p>
            <a:endParaRPr lang="de-DE" dirty="0"/>
          </a:p>
        </p:txBody>
      </p:sp>
      <p:sp>
        <p:nvSpPr>
          <p:cNvPr id="12" name="Text Placeholder 11">
            <a:extLst>
              <a:ext uri="{FF2B5EF4-FFF2-40B4-BE49-F238E27FC236}">
                <a16:creationId xmlns:a16="http://schemas.microsoft.com/office/drawing/2014/main" id="{FAB42F80-E0E0-4141-A834-867EDFF00121}"/>
              </a:ext>
            </a:extLst>
          </p:cNvPr>
          <p:cNvSpPr>
            <a:spLocks noGrp="1"/>
          </p:cNvSpPr>
          <p:nvPr>
            <p:ph type="body" sz="quarter" idx="21"/>
          </p:nvPr>
        </p:nvSpPr>
        <p:spPr/>
        <p:txBody>
          <a:bodyPr/>
          <a:lstStyle/>
          <a:p>
            <a:r>
              <a:rPr lang="de-DE" dirty="0" err="1"/>
              <a:t>Empirical</a:t>
            </a:r>
            <a:r>
              <a:rPr lang="de-DE" dirty="0"/>
              <a:t> Research</a:t>
            </a:r>
          </a:p>
        </p:txBody>
      </p:sp>
      <p:sp>
        <p:nvSpPr>
          <p:cNvPr id="6" name="Footer Placeholder 5">
            <a:extLst>
              <a:ext uri="{FF2B5EF4-FFF2-40B4-BE49-F238E27FC236}">
                <a16:creationId xmlns:a16="http://schemas.microsoft.com/office/drawing/2014/main" id="{E6E88EFC-757D-407A-842C-08B02A49F4A1}"/>
              </a:ext>
            </a:extLst>
          </p:cNvPr>
          <p:cNvSpPr>
            <a:spLocks noGrp="1"/>
          </p:cNvSpPr>
          <p:nvPr>
            <p:ph type="ftr" sz="quarter" idx="23"/>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FA0574F9-A759-4AD5-A353-CEF801B65304}"/>
              </a:ext>
            </a:extLst>
          </p:cNvPr>
          <p:cNvSpPr>
            <a:spLocks noGrp="1"/>
          </p:cNvSpPr>
          <p:nvPr>
            <p:ph type="sldNum" sz="quarter" idx="24"/>
          </p:nvPr>
        </p:nvSpPr>
        <p:spPr/>
        <p:txBody>
          <a:bodyPr/>
          <a:lstStyle/>
          <a:p>
            <a:fld id="{C564DEAC-083F-4EA1-9D67-84BB3A537A3E}" type="slidenum">
              <a:rPr lang="de-DE" smtClean="0"/>
              <a:pPr/>
              <a:t>5</a:t>
            </a:fld>
            <a:endParaRPr lang="de-DE"/>
          </a:p>
        </p:txBody>
      </p:sp>
      <p:pic>
        <p:nvPicPr>
          <p:cNvPr id="13" name="Picture 2">
            <a:extLst>
              <a:ext uri="{FF2B5EF4-FFF2-40B4-BE49-F238E27FC236}">
                <a16:creationId xmlns:a16="http://schemas.microsoft.com/office/drawing/2014/main" id="{9BB59650-95C0-4BD0-9BEF-FB59DBB91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3" y="1592263"/>
            <a:ext cx="4245645" cy="40046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0E12973-FCD4-44E2-9AFF-CA06869024AF}"/>
              </a:ext>
            </a:extLst>
          </p:cNvPr>
          <p:cNvSpPr/>
          <p:nvPr/>
        </p:nvSpPr>
        <p:spPr>
          <a:xfrm>
            <a:off x="695323" y="5667673"/>
            <a:ext cx="7956552" cy="461665"/>
          </a:xfrm>
          <a:prstGeom prst="rect">
            <a:avLst/>
          </a:prstGeom>
        </p:spPr>
        <p:txBody>
          <a:bodyPr wrap="square">
            <a:spAutoFit/>
          </a:bodyPr>
          <a:lstStyle/>
          <a:p>
            <a:r>
              <a:rPr lang="en-US" sz="1200" dirty="0">
                <a:solidFill>
                  <a:srgbClr val="1C1D1E"/>
                </a:solidFill>
                <a:latin typeface="+mj-lt"/>
              </a:rPr>
              <a:t>Matthews, R. (2000), Storks Deliver Babies (</a:t>
            </a:r>
            <a:r>
              <a:rPr lang="en-US" sz="1200" i="1" dirty="0">
                <a:solidFill>
                  <a:srgbClr val="1C1D1E"/>
                </a:solidFill>
                <a:latin typeface="+mj-lt"/>
              </a:rPr>
              <a:t>p</a:t>
            </a:r>
            <a:r>
              <a:rPr lang="en-US" sz="1200" dirty="0">
                <a:solidFill>
                  <a:srgbClr val="1C1D1E"/>
                </a:solidFill>
                <a:latin typeface="+mj-lt"/>
              </a:rPr>
              <a:t>= 0.008). Teaching Statistics, 22: 36-38. doi:</a:t>
            </a:r>
            <a:r>
              <a:rPr lang="en-US" sz="1200" dirty="0">
                <a:solidFill>
                  <a:srgbClr val="005274"/>
                </a:solidFill>
                <a:latin typeface="+mj-lt"/>
                <a:hlinkClick r:id="rId4"/>
              </a:rPr>
              <a:t>10.1111/1467-9639.00013</a:t>
            </a:r>
            <a:endParaRPr lang="de-DE" sz="1200" dirty="0">
              <a:latin typeface="+mj-lt"/>
            </a:endParaRPr>
          </a:p>
        </p:txBody>
      </p:sp>
    </p:spTree>
    <p:extLst>
      <p:ext uri="{BB962C8B-B14F-4D97-AF65-F5344CB8AC3E}">
        <p14:creationId xmlns:p14="http://schemas.microsoft.com/office/powerpoint/2010/main" val="928051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ADBCF45-1930-4BE2-A310-8C18C4B2610B}"/>
              </a:ext>
            </a:extLst>
          </p:cNvPr>
          <p:cNvSpPr>
            <a:spLocks noGrp="1"/>
          </p:cNvSpPr>
          <p:nvPr>
            <p:ph type="title"/>
          </p:nvPr>
        </p:nvSpPr>
        <p:spPr/>
        <p:txBody>
          <a:bodyPr/>
          <a:lstStyle/>
          <a:p>
            <a:r>
              <a:rPr lang="de-DE" dirty="0" err="1"/>
              <a:t>Causation</a:t>
            </a:r>
            <a:r>
              <a:rPr lang="de-DE" dirty="0"/>
              <a:t> versus </a:t>
            </a:r>
            <a:r>
              <a:rPr lang="de-DE" dirty="0" err="1"/>
              <a:t>Correlation</a:t>
            </a:r>
            <a:endParaRPr lang="de-DE" dirty="0"/>
          </a:p>
        </p:txBody>
      </p:sp>
      <p:sp>
        <p:nvSpPr>
          <p:cNvPr id="28" name="Text Placeholder 27">
            <a:extLst>
              <a:ext uri="{FF2B5EF4-FFF2-40B4-BE49-F238E27FC236}">
                <a16:creationId xmlns:a16="http://schemas.microsoft.com/office/drawing/2014/main" id="{451494D5-DE14-42D2-A519-5EE4B4FBC7C2}"/>
              </a:ext>
            </a:extLst>
          </p:cNvPr>
          <p:cNvSpPr>
            <a:spLocks noGrp="1"/>
          </p:cNvSpPr>
          <p:nvPr>
            <p:ph type="body" sz="quarter" idx="13"/>
          </p:nvPr>
        </p:nvSpPr>
        <p:spPr/>
        <p:txBody>
          <a:bodyPr/>
          <a:lstStyle/>
          <a:p>
            <a:r>
              <a:rPr lang="en-US" dirty="0"/>
              <a:t>Fact: Birthrate and number of storks correlate</a:t>
            </a:r>
          </a:p>
          <a:p>
            <a:pPr lvl="1"/>
            <a:r>
              <a:rPr lang="en-US" dirty="0"/>
              <a:t>Question: “If I want more babies can I move to an area with many storks?”</a:t>
            </a:r>
          </a:p>
          <a:p>
            <a:r>
              <a:rPr lang="en-US" dirty="0"/>
              <a:t>Depends on the cause!</a:t>
            </a:r>
          </a:p>
          <a:p>
            <a:pPr lvl="1"/>
            <a:endParaRPr lang="en-US" dirty="0"/>
          </a:p>
          <a:p>
            <a:endParaRPr lang="de-DE" dirty="0"/>
          </a:p>
        </p:txBody>
      </p:sp>
      <p:sp>
        <p:nvSpPr>
          <p:cNvPr id="29" name="Text Placeholder 28">
            <a:extLst>
              <a:ext uri="{FF2B5EF4-FFF2-40B4-BE49-F238E27FC236}">
                <a16:creationId xmlns:a16="http://schemas.microsoft.com/office/drawing/2014/main" id="{35CD3A85-A3DE-4ACF-B18A-D626B07917B2}"/>
              </a:ext>
            </a:extLst>
          </p:cNvPr>
          <p:cNvSpPr>
            <a:spLocks noGrp="1"/>
          </p:cNvSpPr>
          <p:nvPr>
            <p:ph type="body" sz="quarter" idx="15"/>
          </p:nvPr>
        </p:nvSpPr>
        <p:spPr/>
        <p:txBody>
          <a:bodyPr/>
          <a:lstStyle/>
          <a:p>
            <a:endParaRPr lang="de-DE"/>
          </a:p>
        </p:txBody>
      </p:sp>
      <p:sp>
        <p:nvSpPr>
          <p:cNvPr id="30" name="Text Placeholder 29">
            <a:extLst>
              <a:ext uri="{FF2B5EF4-FFF2-40B4-BE49-F238E27FC236}">
                <a16:creationId xmlns:a16="http://schemas.microsoft.com/office/drawing/2014/main" id="{EDF4B08F-5142-4E3D-99C8-2E2CBDA62467}"/>
              </a:ext>
            </a:extLst>
          </p:cNvPr>
          <p:cNvSpPr>
            <a:spLocks noGrp="1"/>
          </p:cNvSpPr>
          <p:nvPr>
            <p:ph type="body" sz="quarter" idx="21"/>
          </p:nvPr>
        </p:nvSpPr>
        <p:spPr/>
        <p:txBody>
          <a:bodyPr/>
          <a:lstStyle/>
          <a:p>
            <a:r>
              <a:rPr lang="de-DE" dirty="0" err="1"/>
              <a:t>Empirical</a:t>
            </a:r>
            <a:r>
              <a:rPr lang="de-DE" dirty="0"/>
              <a:t> Research</a:t>
            </a:r>
          </a:p>
        </p:txBody>
      </p:sp>
      <p:sp>
        <p:nvSpPr>
          <p:cNvPr id="6" name="Footer Placeholder 5">
            <a:extLst>
              <a:ext uri="{FF2B5EF4-FFF2-40B4-BE49-F238E27FC236}">
                <a16:creationId xmlns:a16="http://schemas.microsoft.com/office/drawing/2014/main" id="{73C196D1-86C8-48C3-AF0A-3C63CDADAC3F}"/>
              </a:ext>
            </a:extLst>
          </p:cNvPr>
          <p:cNvSpPr>
            <a:spLocks noGrp="1"/>
          </p:cNvSpPr>
          <p:nvPr>
            <p:ph type="ftr" sz="quarter" idx="23"/>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B5980828-3363-4704-BA50-190DB04AD590}"/>
              </a:ext>
            </a:extLst>
          </p:cNvPr>
          <p:cNvSpPr>
            <a:spLocks noGrp="1"/>
          </p:cNvSpPr>
          <p:nvPr>
            <p:ph type="sldNum" sz="quarter" idx="24"/>
          </p:nvPr>
        </p:nvSpPr>
        <p:spPr/>
        <p:txBody>
          <a:bodyPr/>
          <a:lstStyle/>
          <a:p>
            <a:fld id="{C564DEAC-083F-4EA1-9D67-84BB3A537A3E}" type="slidenum">
              <a:rPr lang="de-DE" smtClean="0"/>
              <a:pPr/>
              <a:t>6</a:t>
            </a:fld>
            <a:endParaRPr lang="de-DE" dirty="0"/>
          </a:p>
        </p:txBody>
      </p:sp>
      <p:sp>
        <p:nvSpPr>
          <p:cNvPr id="8" name="Textfeld 9">
            <a:extLst>
              <a:ext uri="{FF2B5EF4-FFF2-40B4-BE49-F238E27FC236}">
                <a16:creationId xmlns:a16="http://schemas.microsoft.com/office/drawing/2014/main" id="{404ECCC0-6E1B-43F0-A149-895E71F5A19B}"/>
              </a:ext>
            </a:extLst>
          </p:cNvPr>
          <p:cNvSpPr txBox="1"/>
          <p:nvPr/>
        </p:nvSpPr>
        <p:spPr>
          <a:xfrm>
            <a:off x="1064293" y="3357260"/>
            <a:ext cx="2416843" cy="369332"/>
          </a:xfrm>
          <a:prstGeom prst="rect">
            <a:avLst/>
          </a:prstGeom>
          <a:solidFill>
            <a:schemeClr val="accent1"/>
          </a:solidFill>
        </p:spPr>
        <p:txBody>
          <a:bodyPr wrap="square" rtlCol="0">
            <a:spAutoFit/>
          </a:bodyPr>
          <a:lstStyle/>
          <a:p>
            <a:pPr algn="ctr"/>
            <a:r>
              <a:rPr lang="de-DE" dirty="0" err="1">
                <a:solidFill>
                  <a:schemeClr val="bg1"/>
                </a:solidFill>
              </a:rPr>
              <a:t>more</a:t>
            </a:r>
            <a:r>
              <a:rPr lang="de-DE" dirty="0">
                <a:solidFill>
                  <a:schemeClr val="bg1"/>
                </a:solidFill>
              </a:rPr>
              <a:t> </a:t>
            </a:r>
            <a:r>
              <a:rPr lang="de-DE" dirty="0" err="1">
                <a:solidFill>
                  <a:schemeClr val="bg1"/>
                </a:solidFill>
              </a:rPr>
              <a:t>storks</a:t>
            </a:r>
            <a:endParaRPr lang="de-DE" dirty="0">
              <a:solidFill>
                <a:schemeClr val="bg1"/>
              </a:solidFill>
            </a:endParaRPr>
          </a:p>
        </p:txBody>
      </p:sp>
      <p:sp>
        <p:nvSpPr>
          <p:cNvPr id="9" name="Textfeld 11">
            <a:extLst>
              <a:ext uri="{FF2B5EF4-FFF2-40B4-BE49-F238E27FC236}">
                <a16:creationId xmlns:a16="http://schemas.microsoft.com/office/drawing/2014/main" id="{C874D8D5-E27B-4256-A28E-AB7467071B04}"/>
              </a:ext>
            </a:extLst>
          </p:cNvPr>
          <p:cNvSpPr txBox="1"/>
          <p:nvPr/>
        </p:nvSpPr>
        <p:spPr>
          <a:xfrm>
            <a:off x="3974348" y="3357260"/>
            <a:ext cx="2490621" cy="369332"/>
          </a:xfrm>
          <a:prstGeom prst="rect">
            <a:avLst/>
          </a:prstGeom>
          <a:solidFill>
            <a:schemeClr val="accent1"/>
          </a:solidFill>
        </p:spPr>
        <p:txBody>
          <a:bodyPr wrap="square" rtlCol="0">
            <a:spAutoFit/>
          </a:bodyPr>
          <a:lstStyle/>
          <a:p>
            <a:pPr algn="ctr"/>
            <a:r>
              <a:rPr lang="de-DE" dirty="0" err="1">
                <a:solidFill>
                  <a:schemeClr val="bg1"/>
                </a:solidFill>
              </a:rPr>
              <a:t>more</a:t>
            </a:r>
            <a:r>
              <a:rPr lang="de-DE" dirty="0">
                <a:solidFill>
                  <a:schemeClr val="bg1"/>
                </a:solidFill>
              </a:rPr>
              <a:t> </a:t>
            </a:r>
            <a:r>
              <a:rPr lang="de-DE" dirty="0" err="1">
                <a:solidFill>
                  <a:schemeClr val="bg1"/>
                </a:solidFill>
              </a:rPr>
              <a:t>children</a:t>
            </a:r>
            <a:endParaRPr lang="de-DE" dirty="0">
              <a:solidFill>
                <a:schemeClr val="bg1"/>
              </a:solidFill>
            </a:endParaRPr>
          </a:p>
        </p:txBody>
      </p:sp>
      <p:cxnSp>
        <p:nvCxnSpPr>
          <p:cNvPr id="10" name="Gerade Verbindung mit Pfeil 13">
            <a:extLst>
              <a:ext uri="{FF2B5EF4-FFF2-40B4-BE49-F238E27FC236}">
                <a16:creationId xmlns:a16="http://schemas.microsoft.com/office/drawing/2014/main" id="{DED4616D-962E-4506-8A0F-34ACB5421078}"/>
              </a:ext>
            </a:extLst>
          </p:cNvPr>
          <p:cNvCxnSpPr>
            <a:cxnSpLocks/>
            <a:stCxn id="8" idx="3"/>
            <a:endCxn id="9" idx="1"/>
          </p:cNvCxnSpPr>
          <p:nvPr/>
        </p:nvCxnSpPr>
        <p:spPr>
          <a:xfrm>
            <a:off x="3481136" y="3541926"/>
            <a:ext cx="49321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1" name="Textfeld 9">
            <a:extLst>
              <a:ext uri="{FF2B5EF4-FFF2-40B4-BE49-F238E27FC236}">
                <a16:creationId xmlns:a16="http://schemas.microsoft.com/office/drawing/2014/main" id="{3F23DF9A-E7C5-4949-9899-6DDF60ADC8D8}"/>
              </a:ext>
            </a:extLst>
          </p:cNvPr>
          <p:cNvSpPr txBox="1"/>
          <p:nvPr/>
        </p:nvSpPr>
        <p:spPr>
          <a:xfrm>
            <a:off x="1064294" y="4045166"/>
            <a:ext cx="2416843" cy="369332"/>
          </a:xfrm>
          <a:prstGeom prst="rect">
            <a:avLst/>
          </a:prstGeom>
          <a:solidFill>
            <a:schemeClr val="accent1"/>
          </a:solidFill>
        </p:spPr>
        <p:txBody>
          <a:bodyPr wrap="square" rtlCol="0">
            <a:spAutoFit/>
          </a:bodyPr>
          <a:lstStyle/>
          <a:p>
            <a:pPr algn="ctr"/>
            <a:r>
              <a:rPr lang="de-DE" dirty="0" err="1">
                <a:solidFill>
                  <a:schemeClr val="bg1"/>
                </a:solidFill>
              </a:rPr>
              <a:t>more</a:t>
            </a:r>
            <a:r>
              <a:rPr lang="de-DE" dirty="0">
                <a:solidFill>
                  <a:schemeClr val="bg1"/>
                </a:solidFill>
              </a:rPr>
              <a:t> </a:t>
            </a:r>
            <a:r>
              <a:rPr lang="de-DE" dirty="0" err="1">
                <a:solidFill>
                  <a:schemeClr val="bg1"/>
                </a:solidFill>
              </a:rPr>
              <a:t>children</a:t>
            </a:r>
            <a:endParaRPr lang="de-DE" dirty="0">
              <a:solidFill>
                <a:schemeClr val="bg1"/>
              </a:solidFill>
            </a:endParaRPr>
          </a:p>
        </p:txBody>
      </p:sp>
      <p:sp>
        <p:nvSpPr>
          <p:cNvPr id="22" name="Textfeld 11">
            <a:extLst>
              <a:ext uri="{FF2B5EF4-FFF2-40B4-BE49-F238E27FC236}">
                <a16:creationId xmlns:a16="http://schemas.microsoft.com/office/drawing/2014/main" id="{3C7537D1-6A34-42FE-AE4B-027F1A4006E7}"/>
              </a:ext>
            </a:extLst>
          </p:cNvPr>
          <p:cNvSpPr txBox="1"/>
          <p:nvPr/>
        </p:nvSpPr>
        <p:spPr>
          <a:xfrm>
            <a:off x="3974349" y="4045166"/>
            <a:ext cx="2490621" cy="369332"/>
          </a:xfrm>
          <a:prstGeom prst="rect">
            <a:avLst/>
          </a:prstGeom>
          <a:solidFill>
            <a:schemeClr val="accent1"/>
          </a:solidFill>
        </p:spPr>
        <p:txBody>
          <a:bodyPr wrap="square" rtlCol="0">
            <a:spAutoFit/>
          </a:bodyPr>
          <a:lstStyle/>
          <a:p>
            <a:pPr algn="ctr"/>
            <a:r>
              <a:rPr lang="de-DE" err="1">
                <a:solidFill>
                  <a:schemeClr val="bg1"/>
                </a:solidFill>
              </a:rPr>
              <a:t>more</a:t>
            </a:r>
            <a:r>
              <a:rPr lang="de-DE" dirty="0">
                <a:solidFill>
                  <a:schemeClr val="bg1"/>
                </a:solidFill>
              </a:rPr>
              <a:t> </a:t>
            </a:r>
            <a:r>
              <a:rPr lang="de-DE" dirty="0" err="1">
                <a:solidFill>
                  <a:schemeClr val="bg1"/>
                </a:solidFill>
              </a:rPr>
              <a:t>storks</a:t>
            </a:r>
            <a:endParaRPr lang="de-DE" dirty="0">
              <a:solidFill>
                <a:schemeClr val="bg1"/>
              </a:solidFill>
            </a:endParaRPr>
          </a:p>
        </p:txBody>
      </p:sp>
      <p:cxnSp>
        <p:nvCxnSpPr>
          <p:cNvPr id="23" name="Gerade Verbindung mit Pfeil 13">
            <a:extLst>
              <a:ext uri="{FF2B5EF4-FFF2-40B4-BE49-F238E27FC236}">
                <a16:creationId xmlns:a16="http://schemas.microsoft.com/office/drawing/2014/main" id="{0B2B7A13-4959-47EB-BEAB-52D83A825561}"/>
              </a:ext>
            </a:extLst>
          </p:cNvPr>
          <p:cNvCxnSpPr>
            <a:cxnSpLocks/>
            <a:stCxn id="21" idx="3"/>
            <a:endCxn id="22" idx="1"/>
          </p:cNvCxnSpPr>
          <p:nvPr/>
        </p:nvCxnSpPr>
        <p:spPr>
          <a:xfrm>
            <a:off x="3481137" y="4229832"/>
            <a:ext cx="49321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Textfeld 9">
            <a:extLst>
              <a:ext uri="{FF2B5EF4-FFF2-40B4-BE49-F238E27FC236}">
                <a16:creationId xmlns:a16="http://schemas.microsoft.com/office/drawing/2014/main" id="{7D65D975-3B19-46B6-B952-C6FB24C137AB}"/>
              </a:ext>
            </a:extLst>
          </p:cNvPr>
          <p:cNvSpPr txBox="1"/>
          <p:nvPr/>
        </p:nvSpPr>
        <p:spPr>
          <a:xfrm>
            <a:off x="1064293" y="4733071"/>
            <a:ext cx="2416843" cy="369332"/>
          </a:xfrm>
          <a:prstGeom prst="rect">
            <a:avLst/>
          </a:prstGeom>
          <a:solidFill>
            <a:schemeClr val="accent1"/>
          </a:solidFill>
        </p:spPr>
        <p:txBody>
          <a:bodyPr wrap="square" rtlCol="0">
            <a:spAutoFit/>
          </a:bodyPr>
          <a:lstStyle/>
          <a:p>
            <a:pPr algn="ctr"/>
            <a:r>
              <a:rPr lang="de-DE" dirty="0" err="1">
                <a:solidFill>
                  <a:schemeClr val="bg1"/>
                </a:solidFill>
              </a:rPr>
              <a:t>more</a:t>
            </a:r>
            <a:r>
              <a:rPr lang="de-DE" dirty="0">
                <a:solidFill>
                  <a:schemeClr val="bg1"/>
                </a:solidFill>
              </a:rPr>
              <a:t> </a:t>
            </a:r>
            <a:r>
              <a:rPr lang="de-DE" dirty="0" err="1">
                <a:solidFill>
                  <a:schemeClr val="bg1"/>
                </a:solidFill>
              </a:rPr>
              <a:t>children</a:t>
            </a:r>
            <a:endParaRPr lang="de-DE" dirty="0">
              <a:solidFill>
                <a:schemeClr val="bg1"/>
              </a:solidFill>
            </a:endParaRPr>
          </a:p>
        </p:txBody>
      </p:sp>
      <p:sp>
        <p:nvSpPr>
          <p:cNvPr id="26" name="Textfeld 11">
            <a:extLst>
              <a:ext uri="{FF2B5EF4-FFF2-40B4-BE49-F238E27FC236}">
                <a16:creationId xmlns:a16="http://schemas.microsoft.com/office/drawing/2014/main" id="{2E4060EF-9AEE-4679-A379-2B5C13FFC3DA}"/>
              </a:ext>
            </a:extLst>
          </p:cNvPr>
          <p:cNvSpPr txBox="1"/>
          <p:nvPr/>
        </p:nvSpPr>
        <p:spPr>
          <a:xfrm>
            <a:off x="3974348" y="4733071"/>
            <a:ext cx="2490621" cy="369332"/>
          </a:xfrm>
          <a:prstGeom prst="rect">
            <a:avLst/>
          </a:prstGeom>
          <a:solidFill>
            <a:schemeClr val="accent1"/>
          </a:solidFill>
        </p:spPr>
        <p:txBody>
          <a:bodyPr wrap="square" rtlCol="0">
            <a:spAutoFit/>
          </a:bodyPr>
          <a:lstStyle/>
          <a:p>
            <a:pPr algn="ctr"/>
            <a:r>
              <a:rPr lang="de-DE" err="1">
                <a:solidFill>
                  <a:schemeClr val="bg1"/>
                </a:solidFill>
              </a:rPr>
              <a:t>more</a:t>
            </a:r>
            <a:r>
              <a:rPr lang="de-DE" dirty="0">
                <a:solidFill>
                  <a:schemeClr val="bg1"/>
                </a:solidFill>
              </a:rPr>
              <a:t> </a:t>
            </a:r>
            <a:r>
              <a:rPr lang="de-DE" dirty="0" err="1">
                <a:solidFill>
                  <a:schemeClr val="bg1"/>
                </a:solidFill>
              </a:rPr>
              <a:t>storks</a:t>
            </a:r>
            <a:endParaRPr lang="de-DE" dirty="0">
              <a:solidFill>
                <a:schemeClr val="bg1"/>
              </a:solidFill>
            </a:endParaRPr>
          </a:p>
        </p:txBody>
      </p:sp>
      <p:cxnSp>
        <p:nvCxnSpPr>
          <p:cNvPr id="35" name="Connector: Elbow 34">
            <a:extLst>
              <a:ext uri="{FF2B5EF4-FFF2-40B4-BE49-F238E27FC236}">
                <a16:creationId xmlns:a16="http://schemas.microsoft.com/office/drawing/2014/main" id="{3227C93F-A5A6-479A-9AE9-AAF8A2EAC202}"/>
              </a:ext>
            </a:extLst>
          </p:cNvPr>
          <p:cNvCxnSpPr>
            <a:stCxn id="25" idx="2"/>
            <a:endCxn id="26" idx="2"/>
          </p:cNvCxnSpPr>
          <p:nvPr/>
        </p:nvCxnSpPr>
        <p:spPr>
          <a:xfrm rot="16200000" flipH="1">
            <a:off x="3746187" y="3628931"/>
            <a:ext cx="12700" cy="2946944"/>
          </a:xfrm>
          <a:prstGeom prst="bentConnector3">
            <a:avLst>
              <a:gd name="adj1" fmla="val 3631583"/>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A1B9690D-C5A2-4EFE-96B1-81F59F2C61F2}"/>
              </a:ext>
            </a:extLst>
          </p:cNvPr>
          <p:cNvSpPr/>
          <p:nvPr/>
        </p:nvSpPr>
        <p:spPr>
          <a:xfrm>
            <a:off x="2803413" y="5383621"/>
            <a:ext cx="1848658" cy="369332"/>
          </a:xfrm>
          <a:prstGeom prst="rect">
            <a:avLst/>
          </a:prstGeom>
          <a:solidFill>
            <a:schemeClr val="bg1"/>
          </a:solidFill>
        </p:spPr>
        <p:txBody>
          <a:bodyPr wrap="square">
            <a:spAutoFit/>
          </a:bodyPr>
          <a:lstStyle/>
          <a:p>
            <a:pPr marL="0" lvl="2" indent="0" algn="ctr">
              <a:buNone/>
            </a:pPr>
            <a:r>
              <a:rPr lang="en-US" dirty="0">
                <a:sym typeface="Wingdings" panose="05000000000000000000" pitchFamily="2" charset="2"/>
              </a:rPr>
              <a:t> </a:t>
            </a:r>
            <a:r>
              <a:rPr lang="en-US" dirty="0"/>
              <a:t>“Tertium Quid”</a:t>
            </a:r>
            <a:endParaRPr lang="de-DE" dirty="0"/>
          </a:p>
        </p:txBody>
      </p:sp>
      <p:sp>
        <p:nvSpPr>
          <p:cNvPr id="38" name="Rectangle 37">
            <a:extLst>
              <a:ext uri="{FF2B5EF4-FFF2-40B4-BE49-F238E27FC236}">
                <a16:creationId xmlns:a16="http://schemas.microsoft.com/office/drawing/2014/main" id="{B9236550-EE7E-4602-8DC7-CC42C9556362}"/>
              </a:ext>
            </a:extLst>
          </p:cNvPr>
          <p:cNvSpPr/>
          <p:nvPr/>
        </p:nvSpPr>
        <p:spPr>
          <a:xfrm>
            <a:off x="6555024" y="3357260"/>
            <a:ext cx="2096851" cy="369332"/>
          </a:xfrm>
          <a:prstGeom prst="rect">
            <a:avLst/>
          </a:prstGeom>
          <a:solidFill>
            <a:schemeClr val="bg1"/>
          </a:solidFill>
        </p:spPr>
        <p:txBody>
          <a:bodyPr wrap="square">
            <a:spAutoFit/>
          </a:bodyPr>
          <a:lstStyle/>
          <a:p>
            <a:pPr marL="0" lvl="2" indent="0">
              <a:buNone/>
            </a:pPr>
            <a:r>
              <a:rPr lang="en-US" dirty="0">
                <a:sym typeface="Wingdings" panose="05000000000000000000" pitchFamily="2" charset="2"/>
              </a:rPr>
              <a:t>“Yes, do it!”</a:t>
            </a:r>
            <a:endParaRPr lang="de-DE" dirty="0"/>
          </a:p>
        </p:txBody>
      </p:sp>
      <p:sp>
        <p:nvSpPr>
          <p:cNvPr id="39" name="Rectangle 38">
            <a:extLst>
              <a:ext uri="{FF2B5EF4-FFF2-40B4-BE49-F238E27FC236}">
                <a16:creationId xmlns:a16="http://schemas.microsoft.com/office/drawing/2014/main" id="{C9F7800D-CA71-4842-8605-AF4F1AC5B410}"/>
              </a:ext>
            </a:extLst>
          </p:cNvPr>
          <p:cNvSpPr/>
          <p:nvPr/>
        </p:nvSpPr>
        <p:spPr>
          <a:xfrm>
            <a:off x="6555024" y="4045166"/>
            <a:ext cx="1131651" cy="369332"/>
          </a:xfrm>
          <a:prstGeom prst="rect">
            <a:avLst/>
          </a:prstGeom>
          <a:solidFill>
            <a:schemeClr val="bg1"/>
          </a:solidFill>
        </p:spPr>
        <p:txBody>
          <a:bodyPr wrap="square">
            <a:spAutoFit/>
          </a:bodyPr>
          <a:lstStyle/>
          <a:p>
            <a:pPr marL="0" lvl="2" indent="0">
              <a:buNone/>
            </a:pPr>
            <a:r>
              <a:rPr lang="en-US" dirty="0">
                <a:sym typeface="Wingdings" panose="05000000000000000000" pitchFamily="2" charset="2"/>
              </a:rPr>
              <a:t>“No.”</a:t>
            </a:r>
            <a:endParaRPr lang="de-DE" dirty="0"/>
          </a:p>
        </p:txBody>
      </p:sp>
      <p:sp>
        <p:nvSpPr>
          <p:cNvPr id="40" name="Rectangle 39">
            <a:extLst>
              <a:ext uri="{FF2B5EF4-FFF2-40B4-BE49-F238E27FC236}">
                <a16:creationId xmlns:a16="http://schemas.microsoft.com/office/drawing/2014/main" id="{8987E193-9058-466C-9360-B515AB3BCD19}"/>
              </a:ext>
            </a:extLst>
          </p:cNvPr>
          <p:cNvSpPr/>
          <p:nvPr/>
        </p:nvSpPr>
        <p:spPr>
          <a:xfrm>
            <a:off x="6555024" y="4733071"/>
            <a:ext cx="1361755" cy="369332"/>
          </a:xfrm>
          <a:prstGeom prst="rect">
            <a:avLst/>
          </a:prstGeom>
          <a:solidFill>
            <a:schemeClr val="bg1"/>
          </a:solidFill>
        </p:spPr>
        <p:txBody>
          <a:bodyPr wrap="square">
            <a:spAutoFit/>
          </a:bodyPr>
          <a:lstStyle/>
          <a:p>
            <a:pPr marL="0" lvl="2" indent="0">
              <a:buNone/>
            </a:pPr>
            <a:r>
              <a:rPr lang="en-US" dirty="0">
                <a:sym typeface="Wingdings" panose="05000000000000000000" pitchFamily="2" charset="2"/>
              </a:rPr>
              <a:t>“Depends.”</a:t>
            </a:r>
            <a:endParaRPr lang="de-DE" dirty="0"/>
          </a:p>
        </p:txBody>
      </p:sp>
    </p:spTree>
    <p:extLst>
      <p:ext uri="{BB962C8B-B14F-4D97-AF65-F5344CB8AC3E}">
        <p14:creationId xmlns:p14="http://schemas.microsoft.com/office/powerpoint/2010/main" val="4161589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7199B54E-AC56-4E38-B42B-CB3A242CF09B}"/>
              </a:ext>
            </a:extLst>
          </p:cNvPr>
          <p:cNvSpPr>
            <a:spLocks noGrp="1"/>
          </p:cNvSpPr>
          <p:nvPr>
            <p:ph type="ftr" sz="quarter" idx="11"/>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35BF7999-40C1-47B8-95AF-D7ABAAF1A718}"/>
              </a:ext>
            </a:extLst>
          </p:cNvPr>
          <p:cNvSpPr>
            <a:spLocks noGrp="1"/>
          </p:cNvSpPr>
          <p:nvPr>
            <p:ph type="sldNum" sz="quarter" idx="12"/>
          </p:nvPr>
        </p:nvSpPr>
        <p:spPr/>
        <p:txBody>
          <a:bodyPr/>
          <a:lstStyle/>
          <a:p>
            <a:fld id="{C564DEAC-083F-4EA1-9D67-84BB3A537A3E}" type="slidenum">
              <a:rPr lang="de-DE" smtClean="0"/>
              <a:pPr/>
              <a:t>7</a:t>
            </a:fld>
            <a:endParaRPr lang="de-DE" dirty="0"/>
          </a:p>
        </p:txBody>
      </p:sp>
      <p:sp>
        <p:nvSpPr>
          <p:cNvPr id="13" name="Text Placeholder 12">
            <a:extLst>
              <a:ext uri="{FF2B5EF4-FFF2-40B4-BE49-F238E27FC236}">
                <a16:creationId xmlns:a16="http://schemas.microsoft.com/office/drawing/2014/main" id="{73C523A8-D233-452B-9CE6-E46BCE1D8BAB}"/>
              </a:ext>
            </a:extLst>
          </p:cNvPr>
          <p:cNvSpPr>
            <a:spLocks noGrp="1"/>
          </p:cNvSpPr>
          <p:nvPr>
            <p:ph type="body" sz="quarter" idx="21"/>
          </p:nvPr>
        </p:nvSpPr>
        <p:spPr/>
        <p:txBody>
          <a:bodyPr/>
          <a:lstStyle/>
          <a:p>
            <a:r>
              <a:rPr lang="de-DE" dirty="0" err="1"/>
              <a:t>Empirical</a:t>
            </a:r>
            <a:r>
              <a:rPr lang="de-DE" dirty="0"/>
              <a:t> Research</a:t>
            </a:r>
          </a:p>
        </p:txBody>
      </p:sp>
      <p:sp>
        <p:nvSpPr>
          <p:cNvPr id="14" name="Picture Placeholder 13">
            <a:extLst>
              <a:ext uri="{FF2B5EF4-FFF2-40B4-BE49-F238E27FC236}">
                <a16:creationId xmlns:a16="http://schemas.microsoft.com/office/drawing/2014/main" id="{E508BC7F-317D-414F-8F29-DB5282CA6377}"/>
              </a:ext>
            </a:extLst>
          </p:cNvPr>
          <p:cNvSpPr>
            <a:spLocks noGrp="1"/>
          </p:cNvSpPr>
          <p:nvPr>
            <p:ph type="pic" sz="quarter" idx="22"/>
          </p:nvPr>
        </p:nvSpPr>
        <p:spPr/>
      </p:sp>
      <p:sp>
        <p:nvSpPr>
          <p:cNvPr id="15" name="Text Placeholder 14">
            <a:extLst>
              <a:ext uri="{FF2B5EF4-FFF2-40B4-BE49-F238E27FC236}">
                <a16:creationId xmlns:a16="http://schemas.microsoft.com/office/drawing/2014/main" id="{4EAE3659-A5CF-483E-9004-5DB09A568B4E}"/>
              </a:ext>
            </a:extLst>
          </p:cNvPr>
          <p:cNvSpPr>
            <a:spLocks noGrp="1"/>
          </p:cNvSpPr>
          <p:nvPr>
            <p:ph type="body" sz="quarter" idx="23"/>
          </p:nvPr>
        </p:nvSpPr>
        <p:spPr/>
        <p:txBody>
          <a:bodyPr/>
          <a:lstStyle/>
          <a:p>
            <a:endParaRPr lang="de-DE"/>
          </a:p>
        </p:txBody>
      </p:sp>
      <p:pic>
        <p:nvPicPr>
          <p:cNvPr id="8" name="Bildplatzhalter 12" descr="Ein Bild, das Person, Elektronik, Tastatur, Computer enthält.&#10;&#10;Automatisch generierte Beschreibung">
            <a:extLst>
              <a:ext uri="{FF2B5EF4-FFF2-40B4-BE49-F238E27FC236}">
                <a16:creationId xmlns:a16="http://schemas.microsoft.com/office/drawing/2014/main" id="{AEC0F879-DBAF-4E57-BFA3-BC65BA083A72}"/>
              </a:ext>
            </a:extLst>
          </p:cNvPr>
          <p:cNvPicPr>
            <a:picLocks noChangeAspect="1"/>
          </p:cNvPicPr>
          <p:nvPr/>
        </p:nvPicPr>
        <p:blipFill>
          <a:blip r:embed="rId3">
            <a:extLst>
              <a:ext uri="{28A0092B-C50C-407E-A947-70E740481C1C}">
                <a14:useLocalDpi xmlns:a14="http://schemas.microsoft.com/office/drawing/2010/main" val="0"/>
              </a:ext>
            </a:extLst>
          </a:blip>
          <a:srcRect t="13644" b="13644"/>
          <a:stretch>
            <a:fillRect/>
          </a:stretch>
        </p:blipFill>
        <p:spPr>
          <a:xfrm>
            <a:off x="0" y="-9190"/>
            <a:ext cx="12192000" cy="6246477"/>
          </a:xfrm>
          <a:prstGeom prst="rect">
            <a:avLst/>
          </a:prstGeom>
        </p:spPr>
      </p:pic>
      <p:sp>
        <p:nvSpPr>
          <p:cNvPr id="9" name="Rectangle 7">
            <a:extLst>
              <a:ext uri="{FF2B5EF4-FFF2-40B4-BE49-F238E27FC236}">
                <a16:creationId xmlns:a16="http://schemas.microsoft.com/office/drawing/2014/main" id="{10A248F2-D031-4BC6-BC53-DFF43CB62606}"/>
              </a:ext>
            </a:extLst>
          </p:cNvPr>
          <p:cNvSpPr/>
          <p:nvPr/>
        </p:nvSpPr>
        <p:spPr>
          <a:xfrm>
            <a:off x="0" y="1592263"/>
            <a:ext cx="12192000" cy="6712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80000" rIns="3600000" bIns="180000" rtlCol="0" anchor="t" anchorCtr="0">
            <a:spAutoFit/>
          </a:bodyPr>
          <a:lstStyle/>
          <a:p>
            <a:r>
              <a:rPr lang="en-US" sz="2000" dirty="0">
                <a:solidFill>
                  <a:schemeClr val="tx1"/>
                </a:solidFill>
              </a:rPr>
              <a:t>Hypothesis: </a:t>
            </a:r>
            <a:r>
              <a:rPr lang="en-US" sz="2000" i="1" dirty="0">
                <a:solidFill>
                  <a:schemeClr val="tx1"/>
                </a:solidFill>
              </a:rPr>
              <a:t>“My new keyboard is easy to use”</a:t>
            </a:r>
          </a:p>
        </p:txBody>
      </p:sp>
      <p:pic>
        <p:nvPicPr>
          <p:cNvPr id="10" name="Grafik 14">
            <a:extLst>
              <a:ext uri="{FF2B5EF4-FFF2-40B4-BE49-F238E27FC236}">
                <a16:creationId xmlns:a16="http://schemas.microsoft.com/office/drawing/2014/main" id="{685E1AC8-893E-493A-8611-FFCD5DA92E29}"/>
              </a:ext>
            </a:extLst>
          </p:cNvPr>
          <p:cNvPicPr>
            <a:picLocks noChangeAspect="1"/>
          </p:cNvPicPr>
          <p:nvPr/>
        </p:nvPicPr>
        <p:blipFill>
          <a:blip r:embed="rId4"/>
          <a:stretch>
            <a:fillRect/>
          </a:stretch>
        </p:blipFill>
        <p:spPr>
          <a:xfrm>
            <a:off x="695325" y="2531630"/>
            <a:ext cx="3960813" cy="2852808"/>
          </a:xfrm>
          <a:prstGeom prst="rect">
            <a:avLst/>
          </a:prstGeom>
        </p:spPr>
      </p:pic>
      <p:sp>
        <p:nvSpPr>
          <p:cNvPr id="16" name="Textplatzhalter 10">
            <a:extLst>
              <a:ext uri="{FF2B5EF4-FFF2-40B4-BE49-F238E27FC236}">
                <a16:creationId xmlns:a16="http://schemas.microsoft.com/office/drawing/2014/main" id="{AB83BF3E-7F06-4A45-88C6-585D68537E33}"/>
              </a:ext>
            </a:extLst>
          </p:cNvPr>
          <p:cNvSpPr txBox="1">
            <a:spLocks/>
          </p:cNvSpPr>
          <p:nvPr/>
        </p:nvSpPr>
        <p:spPr>
          <a:xfrm>
            <a:off x="746125" y="5470549"/>
            <a:ext cx="10801350" cy="658789"/>
          </a:xfrm>
          <a:prstGeom prst="rect">
            <a:avLst/>
          </a:prstGeom>
        </p:spPr>
        <p:txBody>
          <a:bodyPr vert="horz" lIns="0" tIns="0" rIns="0" bIns="0" rtlCol="0" anchor="b">
            <a:normAutofit/>
          </a:bodyPr>
          <a:lstStyle>
            <a:lvl1pPr marL="0" marR="0" indent="0" algn="l" defTabSz="284400" rtl="0" eaLnBrk="1" fontAlgn="auto" latinLnBrk="0" hangingPunct="1">
              <a:lnSpc>
                <a:spcPct val="90000"/>
              </a:lnSpc>
              <a:spcBef>
                <a:spcPts val="0"/>
              </a:spcBef>
              <a:spcAft>
                <a:spcPts val="0"/>
              </a:spcAft>
              <a:buClr>
                <a:srgbClr val="00B0F0"/>
              </a:buClr>
              <a:buSzPts val="2400"/>
              <a:buFont typeface="Wingdings" panose="05000000000000000000" pitchFamily="2" charset="2"/>
              <a:buNone/>
              <a:tabLst/>
              <a:defRPr lang="en-US" sz="1400" b="0" kern="1200" baseline="0" noProof="0">
                <a:solidFill>
                  <a:schemeClr val="tx1"/>
                </a:solidFill>
                <a:latin typeface="Arial" panose="020B0604020202020204" pitchFamily="34" charset="0"/>
                <a:ea typeface="+mn-ea"/>
                <a:cs typeface="Arial" panose="020B0604020202020204" pitchFamily="34" charset="0"/>
              </a:defRPr>
            </a:lvl1pPr>
            <a:lvl2pPr marL="357188" indent="0" algn="l" defTabSz="914400" rtl="0" eaLnBrk="1" latinLnBrk="0" hangingPunct="1">
              <a:lnSpc>
                <a:spcPct val="90000"/>
              </a:lnSpc>
              <a:spcBef>
                <a:spcPts val="500"/>
              </a:spcBef>
              <a:spcAft>
                <a:spcPts val="600"/>
              </a:spcAft>
              <a:buClr>
                <a:srgbClr val="00B0F0"/>
              </a:buClr>
              <a:buFont typeface="Wingdings" panose="05000000000000000000" pitchFamily="2" charset="2"/>
              <a:buNone/>
              <a:defRPr sz="2000" b="1" kern="1200">
                <a:solidFill>
                  <a:schemeClr val="bg1"/>
                </a:solidFill>
                <a:latin typeface="Arial" panose="020B0604020202020204" pitchFamily="34" charset="0"/>
                <a:ea typeface="+mn-ea"/>
                <a:cs typeface="Arial" panose="020B0604020202020204" pitchFamily="34" charset="0"/>
              </a:defRPr>
            </a:lvl2pPr>
            <a:lvl3pPr marL="627063" indent="0" algn="l" defTabSz="914400" rtl="0" eaLnBrk="1" latinLnBrk="0" hangingPunct="1">
              <a:lnSpc>
                <a:spcPct val="90000"/>
              </a:lnSpc>
              <a:spcBef>
                <a:spcPts val="500"/>
              </a:spcBef>
              <a:spcAft>
                <a:spcPts val="600"/>
              </a:spcAft>
              <a:buClr>
                <a:srgbClr val="00B0F0"/>
              </a:buClr>
              <a:buFont typeface="Wingdings" panose="05000000000000000000" pitchFamily="2" charset="2"/>
              <a:buNone/>
              <a:defRPr sz="1800" b="1" kern="1200">
                <a:solidFill>
                  <a:schemeClr val="bg1"/>
                </a:solidFill>
                <a:latin typeface="Arial" panose="020B0604020202020204" pitchFamily="34" charset="0"/>
                <a:ea typeface="+mn-ea"/>
                <a:cs typeface="Arial" panose="020B0604020202020204" pitchFamily="34" charset="0"/>
              </a:defRPr>
            </a:lvl3pPr>
            <a:lvl4pPr marL="895350" indent="0" algn="l" defTabSz="914400" rtl="0" eaLnBrk="1" latinLnBrk="0" hangingPunct="1">
              <a:lnSpc>
                <a:spcPct val="90000"/>
              </a:lnSpc>
              <a:spcBef>
                <a:spcPts val="500"/>
              </a:spcBef>
              <a:spcAft>
                <a:spcPts val="600"/>
              </a:spcAft>
              <a:buClr>
                <a:srgbClr val="00B0F0"/>
              </a:buClr>
              <a:buFont typeface="Wingdings" panose="05000000000000000000" pitchFamily="2" charset="2"/>
              <a:buNone/>
              <a:defRPr sz="1600" b="1" kern="1200">
                <a:solidFill>
                  <a:schemeClr val="bg1"/>
                </a:solidFill>
                <a:latin typeface="Arial" panose="020B0604020202020204" pitchFamily="34" charset="0"/>
                <a:ea typeface="+mn-ea"/>
                <a:cs typeface="Arial" panose="020B0604020202020204" pitchFamily="34" charset="0"/>
              </a:defRPr>
            </a:lvl4pPr>
            <a:lvl5pPr marL="1165225" indent="0" algn="l" defTabSz="914400" rtl="0" eaLnBrk="1" latinLnBrk="0" hangingPunct="1">
              <a:lnSpc>
                <a:spcPct val="90000"/>
              </a:lnSpc>
              <a:spcBef>
                <a:spcPts val="500"/>
              </a:spcBef>
              <a:spcAft>
                <a:spcPts val="600"/>
              </a:spcAft>
              <a:buClr>
                <a:srgbClr val="00B0F0"/>
              </a:buClr>
              <a:buFont typeface="Wingdings" panose="05000000000000000000" pitchFamily="2" charset="2"/>
              <a:buNone/>
              <a:defRPr sz="1600" b="1"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err="1"/>
              <a:t>Photo</a:t>
            </a:r>
            <a:r>
              <a:rPr lang="de-DE" dirty="0"/>
              <a:t> </a:t>
            </a:r>
            <a:r>
              <a:rPr lang="de-DE" dirty="0" err="1"/>
              <a:t>by</a:t>
            </a:r>
            <a:r>
              <a:rPr lang="de-DE" dirty="0"/>
              <a:t> Niels Henze</a:t>
            </a:r>
          </a:p>
        </p:txBody>
      </p:sp>
    </p:spTree>
    <p:extLst>
      <p:ext uri="{BB962C8B-B14F-4D97-AF65-F5344CB8AC3E}">
        <p14:creationId xmlns:p14="http://schemas.microsoft.com/office/powerpoint/2010/main" val="109238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433EC7-11C0-4F3D-88E8-1C23693C1B71}"/>
              </a:ext>
            </a:extLst>
          </p:cNvPr>
          <p:cNvSpPr>
            <a:spLocks noGrp="1"/>
          </p:cNvSpPr>
          <p:nvPr>
            <p:ph type="title"/>
          </p:nvPr>
        </p:nvSpPr>
        <p:spPr/>
        <p:txBody>
          <a:bodyPr/>
          <a:lstStyle/>
          <a:p>
            <a:r>
              <a:rPr lang="de-DE" dirty="0" err="1"/>
              <a:t>Controlled</a:t>
            </a:r>
            <a:r>
              <a:rPr lang="de-DE" dirty="0"/>
              <a:t> Experiments</a:t>
            </a:r>
          </a:p>
        </p:txBody>
      </p:sp>
      <p:sp>
        <p:nvSpPr>
          <p:cNvPr id="8" name="Text Placeholder 7">
            <a:extLst>
              <a:ext uri="{FF2B5EF4-FFF2-40B4-BE49-F238E27FC236}">
                <a16:creationId xmlns:a16="http://schemas.microsoft.com/office/drawing/2014/main" id="{D7BA5FE7-932D-40B7-9809-E4E05956C7E6}"/>
              </a:ext>
            </a:extLst>
          </p:cNvPr>
          <p:cNvSpPr>
            <a:spLocks noGrp="1"/>
          </p:cNvSpPr>
          <p:nvPr>
            <p:ph type="body" sz="quarter" idx="13"/>
          </p:nvPr>
        </p:nvSpPr>
        <p:spPr/>
        <p:txBody>
          <a:bodyPr/>
          <a:lstStyle/>
          <a:p>
            <a:r>
              <a:rPr lang="en-US" dirty="0"/>
              <a:t>Participants rated the system easy to use, because</a:t>
            </a:r>
          </a:p>
          <a:p>
            <a:pPr lvl="1"/>
            <a:r>
              <a:rPr lang="en-US" dirty="0"/>
              <a:t>they actually find the system easy to use?</a:t>
            </a:r>
          </a:p>
          <a:p>
            <a:pPr lvl="1"/>
            <a:r>
              <a:rPr lang="en-US" dirty="0"/>
              <a:t>they want to support you in your research?</a:t>
            </a:r>
          </a:p>
          <a:p>
            <a:pPr lvl="1"/>
            <a:r>
              <a:rPr lang="en-US" dirty="0"/>
              <a:t>they were overwhelmed by the system’s novelty?</a:t>
            </a:r>
          </a:p>
          <a:p>
            <a:pPr lvl="1"/>
            <a:r>
              <a:rPr lang="en-US" dirty="0"/>
              <a:t>their football team won the world cup yesterday?</a:t>
            </a:r>
          </a:p>
          <a:p>
            <a:r>
              <a:rPr lang="en-US" dirty="0"/>
              <a:t>Only determining the precise cause for our observation helps us to make any predictions about the world</a:t>
            </a:r>
          </a:p>
          <a:p>
            <a:pPr lvl="1"/>
            <a:r>
              <a:rPr lang="en-US" dirty="0"/>
              <a:t>But a mere observation will not help to find the answer!</a:t>
            </a:r>
            <a:endParaRPr lang="de-DE" dirty="0"/>
          </a:p>
          <a:p>
            <a:endParaRPr lang="de-DE" dirty="0"/>
          </a:p>
        </p:txBody>
      </p:sp>
      <p:sp>
        <p:nvSpPr>
          <p:cNvPr id="9" name="Text Placeholder 8">
            <a:extLst>
              <a:ext uri="{FF2B5EF4-FFF2-40B4-BE49-F238E27FC236}">
                <a16:creationId xmlns:a16="http://schemas.microsoft.com/office/drawing/2014/main" id="{73624857-0190-436E-B2A4-DE238B7D31CD}"/>
              </a:ext>
            </a:extLst>
          </p:cNvPr>
          <p:cNvSpPr>
            <a:spLocks noGrp="1"/>
          </p:cNvSpPr>
          <p:nvPr>
            <p:ph type="body" sz="quarter" idx="15"/>
          </p:nvPr>
        </p:nvSpPr>
        <p:spPr/>
        <p:txBody>
          <a:bodyPr/>
          <a:lstStyle/>
          <a:p>
            <a:endParaRPr lang="de-DE"/>
          </a:p>
        </p:txBody>
      </p:sp>
      <p:sp>
        <p:nvSpPr>
          <p:cNvPr id="10" name="Text Placeholder 9">
            <a:extLst>
              <a:ext uri="{FF2B5EF4-FFF2-40B4-BE49-F238E27FC236}">
                <a16:creationId xmlns:a16="http://schemas.microsoft.com/office/drawing/2014/main" id="{AF538D0E-9614-4FE1-AC80-CF693C821F65}"/>
              </a:ext>
            </a:extLst>
          </p:cNvPr>
          <p:cNvSpPr>
            <a:spLocks noGrp="1"/>
          </p:cNvSpPr>
          <p:nvPr>
            <p:ph type="body" sz="quarter" idx="21"/>
          </p:nvPr>
        </p:nvSpPr>
        <p:spPr/>
        <p:txBody>
          <a:bodyPr/>
          <a:lstStyle/>
          <a:p>
            <a:r>
              <a:rPr lang="de-DE" dirty="0" err="1"/>
              <a:t>Empirical</a:t>
            </a:r>
            <a:r>
              <a:rPr lang="de-DE" dirty="0"/>
              <a:t> Research</a:t>
            </a:r>
          </a:p>
        </p:txBody>
      </p:sp>
      <p:sp>
        <p:nvSpPr>
          <p:cNvPr id="2" name="Footer Placeholder 1">
            <a:extLst>
              <a:ext uri="{FF2B5EF4-FFF2-40B4-BE49-F238E27FC236}">
                <a16:creationId xmlns:a16="http://schemas.microsoft.com/office/drawing/2014/main" id="{1E994E76-29D5-474B-892A-48A2FD97E878}"/>
              </a:ext>
            </a:extLst>
          </p:cNvPr>
          <p:cNvSpPr>
            <a:spLocks noGrp="1"/>
          </p:cNvSpPr>
          <p:nvPr>
            <p:ph type="ftr" sz="quarter" idx="23"/>
          </p:nvPr>
        </p:nvSpPr>
        <p:spPr/>
        <p:txBody>
          <a:bodyPr/>
          <a:lstStyle/>
          <a:p>
            <a:r>
              <a:rPr lang="de-DE"/>
              <a:t>Valentin Schwind</a:t>
            </a:r>
            <a:endParaRPr lang="de-DE" dirty="0"/>
          </a:p>
        </p:txBody>
      </p:sp>
      <p:sp>
        <p:nvSpPr>
          <p:cNvPr id="3" name="Slide Number Placeholder 2">
            <a:extLst>
              <a:ext uri="{FF2B5EF4-FFF2-40B4-BE49-F238E27FC236}">
                <a16:creationId xmlns:a16="http://schemas.microsoft.com/office/drawing/2014/main" id="{8610A9E2-FAE4-432A-9BC6-D13B5DC16106}"/>
              </a:ext>
            </a:extLst>
          </p:cNvPr>
          <p:cNvSpPr>
            <a:spLocks noGrp="1"/>
          </p:cNvSpPr>
          <p:nvPr>
            <p:ph type="sldNum" sz="quarter" idx="24"/>
          </p:nvPr>
        </p:nvSpPr>
        <p:spPr/>
        <p:txBody>
          <a:bodyPr/>
          <a:lstStyle/>
          <a:p>
            <a:fld id="{C564DEAC-083F-4EA1-9D67-84BB3A537A3E}" type="slidenum">
              <a:rPr lang="de-DE" smtClean="0"/>
              <a:pPr/>
              <a:t>8</a:t>
            </a:fld>
            <a:endParaRPr lang="de-DE"/>
          </a:p>
        </p:txBody>
      </p:sp>
    </p:spTree>
    <p:extLst>
      <p:ext uri="{BB962C8B-B14F-4D97-AF65-F5344CB8AC3E}">
        <p14:creationId xmlns:p14="http://schemas.microsoft.com/office/powerpoint/2010/main" val="1148334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CFD5A-B168-44B7-9D92-2B02437F935C}"/>
              </a:ext>
            </a:extLst>
          </p:cNvPr>
          <p:cNvSpPr>
            <a:spLocks noGrp="1"/>
          </p:cNvSpPr>
          <p:nvPr>
            <p:ph type="title"/>
          </p:nvPr>
        </p:nvSpPr>
        <p:spPr/>
        <p:txBody>
          <a:bodyPr/>
          <a:lstStyle/>
          <a:p>
            <a:r>
              <a:rPr lang="de-DE" dirty="0" err="1"/>
              <a:t>Controlled</a:t>
            </a:r>
            <a:r>
              <a:rPr lang="de-DE" dirty="0"/>
              <a:t> Experiments</a:t>
            </a:r>
          </a:p>
        </p:txBody>
      </p:sp>
      <p:sp>
        <p:nvSpPr>
          <p:cNvPr id="3" name="Text Placeholder 2">
            <a:extLst>
              <a:ext uri="{FF2B5EF4-FFF2-40B4-BE49-F238E27FC236}">
                <a16:creationId xmlns:a16="http://schemas.microsoft.com/office/drawing/2014/main" id="{5845CD29-4A94-47BC-8B81-CC378B4C73F7}"/>
              </a:ext>
            </a:extLst>
          </p:cNvPr>
          <p:cNvSpPr>
            <a:spLocks noGrp="1"/>
          </p:cNvSpPr>
          <p:nvPr>
            <p:ph type="body" sz="quarter" idx="13"/>
          </p:nvPr>
        </p:nvSpPr>
        <p:spPr/>
        <p:txBody>
          <a:bodyPr/>
          <a:lstStyle/>
          <a:p>
            <a:r>
              <a:rPr lang="en-US" dirty="0"/>
              <a:t>Controlled experiments are (probably the only reliable) means to isolate cause and effect</a:t>
            </a:r>
          </a:p>
          <a:p>
            <a:pPr lvl="1"/>
            <a:endParaRPr lang="en-US" dirty="0"/>
          </a:p>
          <a:p>
            <a:pPr lvl="1"/>
            <a:endParaRPr lang="en-US" dirty="0"/>
          </a:p>
          <a:p>
            <a:pPr lvl="1"/>
            <a:endParaRPr lang="en-US" dirty="0"/>
          </a:p>
          <a:p>
            <a:r>
              <a:rPr lang="en-US" dirty="0"/>
              <a:t>What if there are potential two effects or if they potentially depend on each other? </a:t>
            </a:r>
          </a:p>
          <a:p>
            <a:pPr lvl="1"/>
            <a:r>
              <a:rPr lang="en-US" dirty="0"/>
              <a:t>Can we consider multiple causes and observe multiple effects?</a:t>
            </a:r>
            <a:endParaRPr lang="de-DE" dirty="0"/>
          </a:p>
          <a:p>
            <a:endParaRPr lang="de-DE" dirty="0"/>
          </a:p>
        </p:txBody>
      </p:sp>
      <p:sp>
        <p:nvSpPr>
          <p:cNvPr id="4" name="Text Placeholder 3">
            <a:extLst>
              <a:ext uri="{FF2B5EF4-FFF2-40B4-BE49-F238E27FC236}">
                <a16:creationId xmlns:a16="http://schemas.microsoft.com/office/drawing/2014/main" id="{94B3DA9D-DA46-4A28-9C8C-7F8ACB2734AB}"/>
              </a:ext>
            </a:extLst>
          </p:cNvPr>
          <p:cNvSpPr>
            <a:spLocks noGrp="1"/>
          </p:cNvSpPr>
          <p:nvPr>
            <p:ph type="body" sz="quarter" idx="15"/>
          </p:nvPr>
        </p:nvSpPr>
        <p:spPr/>
        <p:txBody>
          <a:bodyPr/>
          <a:lstStyle/>
          <a:p>
            <a:endParaRPr lang="de-DE"/>
          </a:p>
        </p:txBody>
      </p:sp>
      <p:sp>
        <p:nvSpPr>
          <p:cNvPr id="5" name="Text Placeholder 4">
            <a:extLst>
              <a:ext uri="{FF2B5EF4-FFF2-40B4-BE49-F238E27FC236}">
                <a16:creationId xmlns:a16="http://schemas.microsoft.com/office/drawing/2014/main" id="{31B9D4F5-ADF6-474E-9CE0-7F805A7AF309}"/>
              </a:ext>
            </a:extLst>
          </p:cNvPr>
          <p:cNvSpPr>
            <a:spLocks noGrp="1"/>
          </p:cNvSpPr>
          <p:nvPr>
            <p:ph type="body" sz="quarter" idx="21"/>
          </p:nvPr>
        </p:nvSpPr>
        <p:spPr/>
        <p:txBody>
          <a:bodyPr/>
          <a:lstStyle/>
          <a:p>
            <a:r>
              <a:rPr lang="de-DE" dirty="0" err="1"/>
              <a:t>Empirical</a:t>
            </a:r>
            <a:r>
              <a:rPr lang="de-DE" dirty="0"/>
              <a:t> Research</a:t>
            </a:r>
          </a:p>
        </p:txBody>
      </p:sp>
      <p:sp>
        <p:nvSpPr>
          <p:cNvPr id="6" name="Footer Placeholder 5">
            <a:extLst>
              <a:ext uri="{FF2B5EF4-FFF2-40B4-BE49-F238E27FC236}">
                <a16:creationId xmlns:a16="http://schemas.microsoft.com/office/drawing/2014/main" id="{AD0363AA-F96F-43DF-BD6F-48C041722781}"/>
              </a:ext>
            </a:extLst>
          </p:cNvPr>
          <p:cNvSpPr>
            <a:spLocks noGrp="1"/>
          </p:cNvSpPr>
          <p:nvPr>
            <p:ph type="ftr" sz="quarter" idx="23"/>
          </p:nvPr>
        </p:nvSpPr>
        <p:spPr/>
        <p:txBody>
          <a:bodyPr/>
          <a:lstStyle/>
          <a:p>
            <a:r>
              <a:rPr lang="de-DE"/>
              <a:t>Valentin Schwind</a:t>
            </a:r>
            <a:endParaRPr lang="de-DE" dirty="0"/>
          </a:p>
        </p:txBody>
      </p:sp>
      <p:sp>
        <p:nvSpPr>
          <p:cNvPr id="7" name="Slide Number Placeholder 6">
            <a:extLst>
              <a:ext uri="{FF2B5EF4-FFF2-40B4-BE49-F238E27FC236}">
                <a16:creationId xmlns:a16="http://schemas.microsoft.com/office/drawing/2014/main" id="{E3319E76-2C42-4D62-9DEB-8CE08EFA8E6D}"/>
              </a:ext>
            </a:extLst>
          </p:cNvPr>
          <p:cNvSpPr>
            <a:spLocks noGrp="1"/>
          </p:cNvSpPr>
          <p:nvPr>
            <p:ph type="sldNum" sz="quarter" idx="24"/>
          </p:nvPr>
        </p:nvSpPr>
        <p:spPr/>
        <p:txBody>
          <a:bodyPr/>
          <a:lstStyle/>
          <a:p>
            <a:fld id="{C564DEAC-083F-4EA1-9D67-84BB3A537A3E}" type="slidenum">
              <a:rPr lang="de-DE" smtClean="0"/>
              <a:pPr/>
              <a:t>9</a:t>
            </a:fld>
            <a:endParaRPr lang="de-DE" dirty="0"/>
          </a:p>
        </p:txBody>
      </p:sp>
      <p:sp>
        <p:nvSpPr>
          <p:cNvPr id="8" name="Textfeld 9">
            <a:extLst>
              <a:ext uri="{FF2B5EF4-FFF2-40B4-BE49-F238E27FC236}">
                <a16:creationId xmlns:a16="http://schemas.microsoft.com/office/drawing/2014/main" id="{F279AD9B-D5DF-4EAD-AA01-D06D838EFF6C}"/>
              </a:ext>
            </a:extLst>
          </p:cNvPr>
          <p:cNvSpPr txBox="1"/>
          <p:nvPr/>
        </p:nvSpPr>
        <p:spPr>
          <a:xfrm>
            <a:off x="1323975" y="2668294"/>
            <a:ext cx="1485900" cy="369332"/>
          </a:xfrm>
          <a:prstGeom prst="rect">
            <a:avLst/>
          </a:prstGeom>
          <a:solidFill>
            <a:schemeClr val="accent1"/>
          </a:solidFill>
        </p:spPr>
        <p:txBody>
          <a:bodyPr wrap="square" rtlCol="0">
            <a:spAutoFit/>
          </a:bodyPr>
          <a:lstStyle/>
          <a:p>
            <a:pPr algn="ctr"/>
            <a:r>
              <a:rPr lang="de-DE" dirty="0" err="1">
                <a:solidFill>
                  <a:schemeClr val="bg1"/>
                </a:solidFill>
              </a:rPr>
              <a:t>Cause</a:t>
            </a:r>
            <a:endParaRPr lang="de-DE" dirty="0">
              <a:solidFill>
                <a:schemeClr val="bg1"/>
              </a:solidFill>
            </a:endParaRPr>
          </a:p>
        </p:txBody>
      </p:sp>
      <p:sp>
        <p:nvSpPr>
          <p:cNvPr id="9" name="Textfeld 10">
            <a:extLst>
              <a:ext uri="{FF2B5EF4-FFF2-40B4-BE49-F238E27FC236}">
                <a16:creationId xmlns:a16="http://schemas.microsoft.com/office/drawing/2014/main" id="{77E02D45-CAED-4012-83F7-A7914CAC648F}"/>
              </a:ext>
            </a:extLst>
          </p:cNvPr>
          <p:cNvSpPr txBox="1"/>
          <p:nvPr/>
        </p:nvSpPr>
        <p:spPr>
          <a:xfrm>
            <a:off x="3219449" y="2391295"/>
            <a:ext cx="2295525" cy="923330"/>
          </a:xfrm>
          <a:prstGeom prst="rect">
            <a:avLst/>
          </a:prstGeom>
          <a:solidFill>
            <a:schemeClr val="accent1"/>
          </a:solidFill>
        </p:spPr>
        <p:txBody>
          <a:bodyPr wrap="square" rtlCol="0">
            <a:spAutoFit/>
          </a:bodyPr>
          <a:lstStyle/>
          <a:p>
            <a:pPr algn="ctr"/>
            <a:endParaRPr lang="de-DE" dirty="0">
              <a:solidFill>
                <a:schemeClr val="bg1"/>
              </a:solidFill>
            </a:endParaRPr>
          </a:p>
          <a:p>
            <a:pPr algn="ctr"/>
            <a:r>
              <a:rPr lang="de-DE" dirty="0">
                <a:solidFill>
                  <a:schemeClr val="bg1"/>
                </a:solidFill>
              </a:rPr>
              <a:t>Experiment</a:t>
            </a:r>
          </a:p>
          <a:p>
            <a:pPr algn="ctr"/>
            <a:endParaRPr lang="de-DE" dirty="0">
              <a:solidFill>
                <a:schemeClr val="bg1"/>
              </a:solidFill>
            </a:endParaRPr>
          </a:p>
        </p:txBody>
      </p:sp>
      <p:sp>
        <p:nvSpPr>
          <p:cNvPr id="10" name="Textfeld 11">
            <a:extLst>
              <a:ext uri="{FF2B5EF4-FFF2-40B4-BE49-F238E27FC236}">
                <a16:creationId xmlns:a16="http://schemas.microsoft.com/office/drawing/2014/main" id="{0DCD3EBE-A9B9-44E6-BF15-0CEF8319A618}"/>
              </a:ext>
            </a:extLst>
          </p:cNvPr>
          <p:cNvSpPr txBox="1"/>
          <p:nvPr/>
        </p:nvSpPr>
        <p:spPr>
          <a:xfrm>
            <a:off x="5911849" y="2668294"/>
            <a:ext cx="1485900" cy="369332"/>
          </a:xfrm>
          <a:prstGeom prst="rect">
            <a:avLst/>
          </a:prstGeom>
          <a:solidFill>
            <a:schemeClr val="accent1"/>
          </a:solidFill>
        </p:spPr>
        <p:txBody>
          <a:bodyPr wrap="square" rtlCol="0">
            <a:spAutoFit/>
          </a:bodyPr>
          <a:lstStyle/>
          <a:p>
            <a:pPr algn="ctr"/>
            <a:r>
              <a:rPr lang="de-DE" dirty="0" err="1">
                <a:solidFill>
                  <a:schemeClr val="bg1"/>
                </a:solidFill>
              </a:rPr>
              <a:t>Effect</a:t>
            </a:r>
            <a:endParaRPr lang="de-DE" dirty="0">
              <a:solidFill>
                <a:schemeClr val="bg1"/>
              </a:solidFill>
            </a:endParaRPr>
          </a:p>
        </p:txBody>
      </p:sp>
      <p:cxnSp>
        <p:nvCxnSpPr>
          <p:cNvPr id="11" name="Gerade Verbindung mit Pfeil 13">
            <a:extLst>
              <a:ext uri="{FF2B5EF4-FFF2-40B4-BE49-F238E27FC236}">
                <a16:creationId xmlns:a16="http://schemas.microsoft.com/office/drawing/2014/main" id="{5BF47BCB-5CEF-491F-9316-F081B93A9AF4}"/>
              </a:ext>
            </a:extLst>
          </p:cNvPr>
          <p:cNvCxnSpPr>
            <a:stCxn id="8" idx="3"/>
            <a:endCxn id="9" idx="1"/>
          </p:cNvCxnSpPr>
          <p:nvPr/>
        </p:nvCxnSpPr>
        <p:spPr>
          <a:xfrm>
            <a:off x="2809875" y="2852960"/>
            <a:ext cx="40957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5">
            <a:extLst>
              <a:ext uri="{FF2B5EF4-FFF2-40B4-BE49-F238E27FC236}">
                <a16:creationId xmlns:a16="http://schemas.microsoft.com/office/drawing/2014/main" id="{168527AE-27E2-4BF7-B637-57953564D0CA}"/>
              </a:ext>
            </a:extLst>
          </p:cNvPr>
          <p:cNvCxnSpPr>
            <a:stCxn id="9" idx="3"/>
            <a:endCxn id="10" idx="1"/>
          </p:cNvCxnSpPr>
          <p:nvPr/>
        </p:nvCxnSpPr>
        <p:spPr>
          <a:xfrm>
            <a:off x="5514974" y="2852960"/>
            <a:ext cx="39687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extfeld 23">
            <a:extLst>
              <a:ext uri="{FF2B5EF4-FFF2-40B4-BE49-F238E27FC236}">
                <a16:creationId xmlns:a16="http://schemas.microsoft.com/office/drawing/2014/main" id="{B008BE5E-6D3A-462C-8FFB-684574628450}"/>
              </a:ext>
            </a:extLst>
          </p:cNvPr>
          <p:cNvSpPr txBox="1"/>
          <p:nvPr/>
        </p:nvSpPr>
        <p:spPr>
          <a:xfrm>
            <a:off x="1323975" y="4944653"/>
            <a:ext cx="1485900" cy="369332"/>
          </a:xfrm>
          <a:prstGeom prst="rect">
            <a:avLst/>
          </a:prstGeom>
          <a:solidFill>
            <a:schemeClr val="accent1"/>
          </a:solidFill>
        </p:spPr>
        <p:txBody>
          <a:bodyPr wrap="square" rtlCol="0">
            <a:spAutoFit/>
          </a:bodyPr>
          <a:lstStyle/>
          <a:p>
            <a:pPr algn="ctr"/>
            <a:r>
              <a:rPr lang="de-DE" dirty="0" err="1">
                <a:solidFill>
                  <a:schemeClr val="bg1"/>
                </a:solidFill>
              </a:rPr>
              <a:t>Cause</a:t>
            </a:r>
            <a:r>
              <a:rPr lang="de-DE" dirty="0">
                <a:solidFill>
                  <a:schemeClr val="bg1"/>
                </a:solidFill>
              </a:rPr>
              <a:t> 1</a:t>
            </a:r>
          </a:p>
        </p:txBody>
      </p:sp>
      <p:sp>
        <p:nvSpPr>
          <p:cNvPr id="14" name="Textfeld 24">
            <a:extLst>
              <a:ext uri="{FF2B5EF4-FFF2-40B4-BE49-F238E27FC236}">
                <a16:creationId xmlns:a16="http://schemas.microsoft.com/office/drawing/2014/main" id="{11D589EF-1265-4327-8365-651B550DEF28}"/>
              </a:ext>
            </a:extLst>
          </p:cNvPr>
          <p:cNvSpPr txBox="1"/>
          <p:nvPr/>
        </p:nvSpPr>
        <p:spPr>
          <a:xfrm>
            <a:off x="3219449" y="4852320"/>
            <a:ext cx="2295525" cy="923330"/>
          </a:xfrm>
          <a:prstGeom prst="rect">
            <a:avLst/>
          </a:prstGeom>
          <a:solidFill>
            <a:schemeClr val="accent1"/>
          </a:solidFill>
        </p:spPr>
        <p:txBody>
          <a:bodyPr wrap="square" rtlCol="0">
            <a:spAutoFit/>
          </a:bodyPr>
          <a:lstStyle/>
          <a:p>
            <a:pPr algn="ctr"/>
            <a:endParaRPr lang="de-DE" dirty="0">
              <a:solidFill>
                <a:schemeClr val="bg1"/>
              </a:solidFill>
            </a:endParaRPr>
          </a:p>
          <a:p>
            <a:pPr algn="ctr"/>
            <a:r>
              <a:rPr lang="de-DE" dirty="0">
                <a:solidFill>
                  <a:schemeClr val="bg1"/>
                </a:solidFill>
              </a:rPr>
              <a:t>Experiment</a:t>
            </a:r>
          </a:p>
          <a:p>
            <a:pPr algn="ctr"/>
            <a:endParaRPr lang="de-DE" dirty="0">
              <a:solidFill>
                <a:schemeClr val="bg1"/>
              </a:solidFill>
            </a:endParaRPr>
          </a:p>
        </p:txBody>
      </p:sp>
      <p:sp>
        <p:nvSpPr>
          <p:cNvPr id="15" name="Textfeld 25">
            <a:extLst>
              <a:ext uri="{FF2B5EF4-FFF2-40B4-BE49-F238E27FC236}">
                <a16:creationId xmlns:a16="http://schemas.microsoft.com/office/drawing/2014/main" id="{423CFA20-593B-448F-BBF2-A16B1C8A2C56}"/>
              </a:ext>
            </a:extLst>
          </p:cNvPr>
          <p:cNvSpPr txBox="1"/>
          <p:nvPr/>
        </p:nvSpPr>
        <p:spPr>
          <a:xfrm>
            <a:off x="5911849" y="4950297"/>
            <a:ext cx="1485900" cy="369332"/>
          </a:xfrm>
          <a:prstGeom prst="rect">
            <a:avLst/>
          </a:prstGeom>
          <a:solidFill>
            <a:schemeClr val="accent1"/>
          </a:solidFill>
        </p:spPr>
        <p:txBody>
          <a:bodyPr wrap="square" rtlCol="0">
            <a:spAutoFit/>
          </a:bodyPr>
          <a:lstStyle/>
          <a:p>
            <a:pPr algn="ctr"/>
            <a:r>
              <a:rPr lang="de-DE" dirty="0" err="1">
                <a:solidFill>
                  <a:schemeClr val="bg1"/>
                </a:solidFill>
              </a:rPr>
              <a:t>Effect</a:t>
            </a:r>
            <a:r>
              <a:rPr lang="de-DE" dirty="0">
                <a:solidFill>
                  <a:schemeClr val="bg1"/>
                </a:solidFill>
              </a:rPr>
              <a:t> 1</a:t>
            </a:r>
          </a:p>
        </p:txBody>
      </p:sp>
      <p:cxnSp>
        <p:nvCxnSpPr>
          <p:cNvPr id="16" name="Gerade Verbindung mit Pfeil 26">
            <a:extLst>
              <a:ext uri="{FF2B5EF4-FFF2-40B4-BE49-F238E27FC236}">
                <a16:creationId xmlns:a16="http://schemas.microsoft.com/office/drawing/2014/main" id="{B464CA96-9367-4849-BBDE-0ACEAE89D993}"/>
              </a:ext>
            </a:extLst>
          </p:cNvPr>
          <p:cNvCxnSpPr>
            <a:cxnSpLocks/>
            <a:stCxn id="13" idx="3"/>
          </p:cNvCxnSpPr>
          <p:nvPr/>
        </p:nvCxnSpPr>
        <p:spPr>
          <a:xfrm>
            <a:off x="2809875" y="5129319"/>
            <a:ext cx="40957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27">
            <a:extLst>
              <a:ext uri="{FF2B5EF4-FFF2-40B4-BE49-F238E27FC236}">
                <a16:creationId xmlns:a16="http://schemas.microsoft.com/office/drawing/2014/main" id="{CED66936-A48E-46A7-8280-8B08099C5F3B}"/>
              </a:ext>
            </a:extLst>
          </p:cNvPr>
          <p:cNvCxnSpPr>
            <a:cxnSpLocks/>
            <a:endCxn id="15" idx="1"/>
          </p:cNvCxnSpPr>
          <p:nvPr/>
        </p:nvCxnSpPr>
        <p:spPr>
          <a:xfrm>
            <a:off x="5514974" y="5134963"/>
            <a:ext cx="39687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Textfeld 28">
            <a:extLst>
              <a:ext uri="{FF2B5EF4-FFF2-40B4-BE49-F238E27FC236}">
                <a16:creationId xmlns:a16="http://schemas.microsoft.com/office/drawing/2014/main" id="{F62822E3-2CFC-4329-9DF6-88F6F62B618D}"/>
              </a:ext>
            </a:extLst>
          </p:cNvPr>
          <p:cNvSpPr txBox="1"/>
          <p:nvPr/>
        </p:nvSpPr>
        <p:spPr>
          <a:xfrm>
            <a:off x="1323975" y="5406319"/>
            <a:ext cx="1485900" cy="369332"/>
          </a:xfrm>
          <a:prstGeom prst="rect">
            <a:avLst/>
          </a:prstGeom>
          <a:solidFill>
            <a:schemeClr val="accent1"/>
          </a:solidFill>
        </p:spPr>
        <p:txBody>
          <a:bodyPr wrap="square" rtlCol="0">
            <a:spAutoFit/>
          </a:bodyPr>
          <a:lstStyle/>
          <a:p>
            <a:pPr algn="ctr"/>
            <a:r>
              <a:rPr lang="de-DE" dirty="0" err="1">
                <a:solidFill>
                  <a:schemeClr val="bg1"/>
                </a:solidFill>
              </a:rPr>
              <a:t>Cause</a:t>
            </a:r>
            <a:r>
              <a:rPr lang="de-DE" dirty="0">
                <a:solidFill>
                  <a:schemeClr val="bg1"/>
                </a:solidFill>
              </a:rPr>
              <a:t> 2</a:t>
            </a:r>
          </a:p>
        </p:txBody>
      </p:sp>
      <p:cxnSp>
        <p:nvCxnSpPr>
          <p:cNvPr id="19" name="Gerade Verbindung mit Pfeil 29">
            <a:extLst>
              <a:ext uri="{FF2B5EF4-FFF2-40B4-BE49-F238E27FC236}">
                <a16:creationId xmlns:a16="http://schemas.microsoft.com/office/drawing/2014/main" id="{82394ED6-5ADE-4D31-A59B-7895C95311BC}"/>
              </a:ext>
            </a:extLst>
          </p:cNvPr>
          <p:cNvCxnSpPr>
            <a:cxnSpLocks/>
            <a:stCxn id="18" idx="3"/>
          </p:cNvCxnSpPr>
          <p:nvPr/>
        </p:nvCxnSpPr>
        <p:spPr>
          <a:xfrm>
            <a:off x="2809875" y="5590985"/>
            <a:ext cx="40957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Textfeld 30">
            <a:extLst>
              <a:ext uri="{FF2B5EF4-FFF2-40B4-BE49-F238E27FC236}">
                <a16:creationId xmlns:a16="http://schemas.microsoft.com/office/drawing/2014/main" id="{4A73340A-A507-4DB4-BB4A-DF950BA07A01}"/>
              </a:ext>
            </a:extLst>
          </p:cNvPr>
          <p:cNvSpPr txBox="1"/>
          <p:nvPr/>
        </p:nvSpPr>
        <p:spPr>
          <a:xfrm>
            <a:off x="5911849" y="5406319"/>
            <a:ext cx="1485900" cy="369332"/>
          </a:xfrm>
          <a:prstGeom prst="rect">
            <a:avLst/>
          </a:prstGeom>
          <a:solidFill>
            <a:schemeClr val="accent1"/>
          </a:solidFill>
        </p:spPr>
        <p:txBody>
          <a:bodyPr wrap="square" rtlCol="0">
            <a:spAutoFit/>
          </a:bodyPr>
          <a:lstStyle/>
          <a:p>
            <a:pPr algn="ctr"/>
            <a:r>
              <a:rPr lang="de-DE" dirty="0" err="1">
                <a:solidFill>
                  <a:schemeClr val="bg1"/>
                </a:solidFill>
              </a:rPr>
              <a:t>Effect</a:t>
            </a:r>
            <a:r>
              <a:rPr lang="de-DE" dirty="0">
                <a:solidFill>
                  <a:schemeClr val="bg1"/>
                </a:solidFill>
              </a:rPr>
              <a:t> 2</a:t>
            </a:r>
          </a:p>
        </p:txBody>
      </p:sp>
      <p:cxnSp>
        <p:nvCxnSpPr>
          <p:cNvPr id="21" name="Gerade Verbindung mit Pfeil 31">
            <a:extLst>
              <a:ext uri="{FF2B5EF4-FFF2-40B4-BE49-F238E27FC236}">
                <a16:creationId xmlns:a16="http://schemas.microsoft.com/office/drawing/2014/main" id="{F36D42CC-5F89-4B1E-A043-483117F4A8A2}"/>
              </a:ext>
            </a:extLst>
          </p:cNvPr>
          <p:cNvCxnSpPr>
            <a:cxnSpLocks/>
            <a:endCxn id="20" idx="1"/>
          </p:cNvCxnSpPr>
          <p:nvPr/>
        </p:nvCxnSpPr>
        <p:spPr>
          <a:xfrm>
            <a:off x="5514974" y="5590985"/>
            <a:ext cx="39687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165635"/>
      </p:ext>
    </p:extLst>
  </p:cSld>
  <p:clrMapOvr>
    <a:masterClrMapping/>
  </p:clrMapOvr>
</p:sld>
</file>

<file path=ppt/theme/theme1.xml><?xml version="1.0" encoding="utf-8"?>
<a:theme xmlns:a="http://schemas.openxmlformats.org/drawingml/2006/main" name="Office Theme">
  <a:themeElements>
    <a:clrScheme name="Interactionlab">
      <a:dk1>
        <a:sysClr val="windowText" lastClr="000000"/>
      </a:dk1>
      <a:lt1>
        <a:sysClr val="window" lastClr="FFFFFF"/>
      </a:lt1>
      <a:dk2>
        <a:srgbClr val="44546A"/>
      </a:dk2>
      <a:lt2>
        <a:srgbClr val="E7E6E6"/>
      </a:lt2>
      <a:accent1>
        <a:srgbClr val="21ADDF"/>
      </a:accent1>
      <a:accent2>
        <a:srgbClr val="8ABE3F"/>
      </a:accent2>
      <a:accent3>
        <a:srgbClr val="FEC63E"/>
      </a:accent3>
      <a:accent4>
        <a:srgbClr val="EA7B34"/>
      </a:accent4>
      <a:accent5>
        <a:srgbClr val="3E444C"/>
      </a:accent5>
      <a:accent6>
        <a:srgbClr val="70AD47"/>
      </a:accent6>
      <a:hlink>
        <a:srgbClr val="0563C1"/>
      </a:hlink>
      <a:folHlink>
        <a:srgbClr val="954F72"/>
      </a:folHlink>
    </a:clrScheme>
    <a:fontScheme name="Interaction La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6674</Words>
  <Application>Microsoft Office PowerPoint</Application>
  <PresentationFormat>Widescreen</PresentationFormat>
  <Paragraphs>525</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Cambria Math</vt:lpstr>
      <vt:lpstr>HelveticaNeueLT Std Med</vt:lpstr>
      <vt:lpstr>Wingdings</vt:lpstr>
      <vt:lpstr>Office Theme</vt:lpstr>
      <vt:lpstr>Empirical Research</vt:lpstr>
      <vt:lpstr>Learning Goals</vt:lpstr>
      <vt:lpstr>Why Empirical?</vt:lpstr>
      <vt:lpstr>Why Empirical?</vt:lpstr>
      <vt:lpstr>Causation versus Correlation</vt:lpstr>
      <vt:lpstr>Causation versus Correlation</vt:lpstr>
      <vt:lpstr>PowerPoint Presentation</vt:lpstr>
      <vt:lpstr>Controlled Experiments</vt:lpstr>
      <vt:lpstr>Controlled Experiments</vt:lpstr>
      <vt:lpstr>Experimental Designs</vt:lpstr>
      <vt:lpstr>Experimental Variables</vt:lpstr>
      <vt:lpstr>PowerPoint Presentation</vt:lpstr>
      <vt:lpstr>PowerPoint Presentation</vt:lpstr>
      <vt:lpstr>PowerPoint Presentation</vt:lpstr>
      <vt:lpstr>The Independent Variable (IV)</vt:lpstr>
      <vt:lpstr>Latin Square</vt:lpstr>
      <vt:lpstr>Counter-Balancing vs. Randomization</vt:lpstr>
      <vt:lpstr>Within-Subjects IVs</vt:lpstr>
      <vt:lpstr>Between-Groups/Between-Subjects IVs</vt:lpstr>
      <vt:lpstr>Hybrid IVs and Mixed-Designs</vt:lpstr>
      <vt:lpstr>Multifactorial Designs</vt:lpstr>
      <vt:lpstr>HCI Research Methods</vt:lpstr>
      <vt:lpstr>HCI Research Methods</vt:lpstr>
      <vt:lpstr>Internal Validity</vt:lpstr>
      <vt:lpstr>THIS MESS</vt:lpstr>
      <vt:lpstr>External Validity</vt:lpstr>
      <vt:lpstr>Internal vs. External Validity</vt:lpstr>
      <vt:lpstr>HCI Research Methods</vt:lpstr>
      <vt:lpstr>Literature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 Schwind</dc:creator>
  <cp:lastModifiedBy>Valentin Schwind</cp:lastModifiedBy>
  <cp:revision>631</cp:revision>
  <dcterms:created xsi:type="dcterms:W3CDTF">2017-10-10T14:10:45Z</dcterms:created>
  <dcterms:modified xsi:type="dcterms:W3CDTF">2020-06-09T01:19:33Z</dcterms:modified>
</cp:coreProperties>
</file>