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902" r:id="rId3"/>
    <p:sldId id="953" r:id="rId4"/>
    <p:sldId id="946" r:id="rId5"/>
    <p:sldId id="954" r:id="rId6"/>
    <p:sldId id="944" r:id="rId7"/>
    <p:sldId id="949" r:id="rId8"/>
    <p:sldId id="945" r:id="rId9"/>
    <p:sldId id="947" r:id="rId10"/>
    <p:sldId id="1020" r:id="rId11"/>
    <p:sldId id="1019" r:id="rId12"/>
    <p:sldId id="948" r:id="rId13"/>
    <p:sldId id="952" r:id="rId14"/>
    <p:sldId id="8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914"/>
    <a:srgbClr val="00B0F0"/>
    <a:srgbClr val="E7E707"/>
    <a:srgbClr val="CFDE10"/>
    <a:srgbClr val="BFEBFB"/>
    <a:srgbClr val="F3F2F3"/>
    <a:srgbClr val="E5231E"/>
    <a:srgbClr val="21ADDF"/>
    <a:srgbClr val="46B067"/>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7" autoAdjust="0"/>
    <p:restoredTop sz="67547" autoAdjust="0"/>
  </p:normalViewPr>
  <p:slideViewPr>
    <p:cSldViewPr snapToGrid="0" showGuides="1">
      <p:cViewPr varScale="1">
        <p:scale>
          <a:sx n="106" d="100"/>
          <a:sy n="106" d="100"/>
        </p:scale>
        <p:origin x="1848" y="10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F096C-2E41-4B92-A9FC-38AB92C591D5}" type="doc">
      <dgm:prSet loTypeId="urn:microsoft.com/office/officeart/2005/8/layout/process1" loCatId="process" qsTypeId="urn:microsoft.com/office/officeart/2005/8/quickstyle/simple1" qsCatId="simple" csTypeId="urn:microsoft.com/office/officeart/2005/8/colors/accent1_2" csCatId="accent1" phldr="1"/>
      <dgm:spPr/>
    </dgm:pt>
    <dgm:pt modelId="{584D7EDE-ADE0-4963-8321-A5683D6C4EAC}">
      <dgm:prSet phldrT="[Text]" custT="1"/>
      <dgm:spPr/>
      <dgm:t>
        <a:bodyPr/>
        <a:lstStyle/>
        <a:p>
          <a:r>
            <a:rPr lang="de-DE" sz="1800" dirty="0"/>
            <a:t>Open Coding</a:t>
          </a:r>
        </a:p>
      </dgm:t>
    </dgm:pt>
    <dgm:pt modelId="{11D2D9F9-5E74-47DA-A548-18D310A82E14}" type="parTrans" cxnId="{18CC3404-A9F8-4DF1-8F6A-ECBCBD1EC4B5}">
      <dgm:prSet/>
      <dgm:spPr/>
      <dgm:t>
        <a:bodyPr/>
        <a:lstStyle/>
        <a:p>
          <a:endParaRPr lang="de-DE" sz="1050"/>
        </a:p>
      </dgm:t>
    </dgm:pt>
    <dgm:pt modelId="{A598B809-027B-45D5-AD41-BC89F75113BA}" type="sibTrans" cxnId="{18CC3404-A9F8-4DF1-8F6A-ECBCBD1EC4B5}">
      <dgm:prSet custT="1"/>
      <dgm:spPr/>
      <dgm:t>
        <a:bodyPr/>
        <a:lstStyle/>
        <a:p>
          <a:endParaRPr lang="de-DE" sz="1200"/>
        </a:p>
      </dgm:t>
    </dgm:pt>
    <dgm:pt modelId="{EC7234DB-597A-468D-93CE-A2ADEA53412C}">
      <dgm:prSet phldrT="[Text]" custT="1"/>
      <dgm:spPr/>
      <dgm:t>
        <a:bodyPr/>
        <a:lstStyle/>
        <a:p>
          <a:r>
            <a:rPr lang="de-DE" sz="1800" dirty="0"/>
            <a:t>Axial Coding</a:t>
          </a:r>
        </a:p>
      </dgm:t>
    </dgm:pt>
    <dgm:pt modelId="{80794B60-3A82-4503-996D-A89B9D432249}" type="parTrans" cxnId="{D4801C71-7729-40FF-82A1-25F4FCEDCB88}">
      <dgm:prSet/>
      <dgm:spPr/>
      <dgm:t>
        <a:bodyPr/>
        <a:lstStyle/>
        <a:p>
          <a:endParaRPr lang="de-DE" sz="1050"/>
        </a:p>
      </dgm:t>
    </dgm:pt>
    <dgm:pt modelId="{F8395CA9-152D-489D-BB85-1E8F98BFD09A}" type="sibTrans" cxnId="{D4801C71-7729-40FF-82A1-25F4FCEDCB88}">
      <dgm:prSet custT="1"/>
      <dgm:spPr/>
      <dgm:t>
        <a:bodyPr/>
        <a:lstStyle/>
        <a:p>
          <a:endParaRPr lang="de-DE" sz="1200"/>
        </a:p>
      </dgm:t>
    </dgm:pt>
    <dgm:pt modelId="{118AC739-F382-444E-B7F7-DDCD0F54723C}">
      <dgm:prSet phldrT="[Text]" custT="1"/>
      <dgm:spPr/>
      <dgm:t>
        <a:bodyPr/>
        <a:lstStyle/>
        <a:p>
          <a:r>
            <a:rPr lang="de-DE" sz="1800" dirty="0" err="1"/>
            <a:t>Selective</a:t>
          </a:r>
          <a:r>
            <a:rPr lang="de-DE" sz="1800" dirty="0"/>
            <a:t> Coding</a:t>
          </a:r>
        </a:p>
      </dgm:t>
    </dgm:pt>
    <dgm:pt modelId="{759A09E7-8FA8-409C-A061-B9EC26CF8A64}" type="parTrans" cxnId="{AA145228-CECA-41EF-A9F5-70C7FA949B92}">
      <dgm:prSet/>
      <dgm:spPr/>
      <dgm:t>
        <a:bodyPr/>
        <a:lstStyle/>
        <a:p>
          <a:endParaRPr lang="de-DE" sz="1050"/>
        </a:p>
      </dgm:t>
    </dgm:pt>
    <dgm:pt modelId="{4FAAAE34-CB3D-40C0-B59F-469F60F710E9}" type="sibTrans" cxnId="{AA145228-CECA-41EF-A9F5-70C7FA949B92}">
      <dgm:prSet/>
      <dgm:spPr/>
      <dgm:t>
        <a:bodyPr/>
        <a:lstStyle/>
        <a:p>
          <a:endParaRPr lang="de-DE" sz="1050"/>
        </a:p>
      </dgm:t>
    </dgm:pt>
    <dgm:pt modelId="{072588C7-8C85-4DE6-927A-1A79AB89DBF6}" type="pres">
      <dgm:prSet presAssocID="{811F096C-2E41-4B92-A9FC-38AB92C591D5}" presName="Name0" presStyleCnt="0">
        <dgm:presLayoutVars>
          <dgm:dir/>
          <dgm:resizeHandles val="exact"/>
        </dgm:presLayoutVars>
      </dgm:prSet>
      <dgm:spPr/>
    </dgm:pt>
    <dgm:pt modelId="{BA392B7C-69E3-4EB6-8DD6-FE570826728D}" type="pres">
      <dgm:prSet presAssocID="{584D7EDE-ADE0-4963-8321-A5683D6C4EAC}" presName="node" presStyleLbl="node1" presStyleIdx="0" presStyleCnt="3">
        <dgm:presLayoutVars>
          <dgm:bulletEnabled val="1"/>
        </dgm:presLayoutVars>
      </dgm:prSet>
      <dgm:spPr/>
    </dgm:pt>
    <dgm:pt modelId="{0AB5F70E-C104-48DE-B637-455DAAD508E7}" type="pres">
      <dgm:prSet presAssocID="{A598B809-027B-45D5-AD41-BC89F75113BA}" presName="sibTrans" presStyleLbl="sibTrans2D1" presStyleIdx="0" presStyleCnt="2"/>
      <dgm:spPr/>
    </dgm:pt>
    <dgm:pt modelId="{CFB25367-C159-4901-8E88-5EE3FF4960D8}" type="pres">
      <dgm:prSet presAssocID="{A598B809-027B-45D5-AD41-BC89F75113BA}" presName="connectorText" presStyleLbl="sibTrans2D1" presStyleIdx="0" presStyleCnt="2"/>
      <dgm:spPr/>
    </dgm:pt>
    <dgm:pt modelId="{D48F8FB7-9417-4574-96FA-C0C0537EAB8D}" type="pres">
      <dgm:prSet presAssocID="{EC7234DB-597A-468D-93CE-A2ADEA53412C}" presName="node" presStyleLbl="node1" presStyleIdx="1" presStyleCnt="3">
        <dgm:presLayoutVars>
          <dgm:bulletEnabled val="1"/>
        </dgm:presLayoutVars>
      </dgm:prSet>
      <dgm:spPr/>
    </dgm:pt>
    <dgm:pt modelId="{285ED654-5DA7-4F27-A723-EE9A704AB034}" type="pres">
      <dgm:prSet presAssocID="{F8395CA9-152D-489D-BB85-1E8F98BFD09A}" presName="sibTrans" presStyleLbl="sibTrans2D1" presStyleIdx="1" presStyleCnt="2"/>
      <dgm:spPr/>
    </dgm:pt>
    <dgm:pt modelId="{74DF5CFC-BCB4-45D5-9C67-5E8A3B666569}" type="pres">
      <dgm:prSet presAssocID="{F8395CA9-152D-489D-BB85-1E8F98BFD09A}" presName="connectorText" presStyleLbl="sibTrans2D1" presStyleIdx="1" presStyleCnt="2"/>
      <dgm:spPr/>
    </dgm:pt>
    <dgm:pt modelId="{8AF2E297-730E-43CD-B4C9-ED071CAB0631}" type="pres">
      <dgm:prSet presAssocID="{118AC739-F382-444E-B7F7-DDCD0F54723C}" presName="node" presStyleLbl="node1" presStyleIdx="2" presStyleCnt="3" custLinFactNeighborY="-72583">
        <dgm:presLayoutVars>
          <dgm:bulletEnabled val="1"/>
        </dgm:presLayoutVars>
      </dgm:prSet>
      <dgm:spPr/>
    </dgm:pt>
  </dgm:ptLst>
  <dgm:cxnLst>
    <dgm:cxn modelId="{18CC3404-A9F8-4DF1-8F6A-ECBCBD1EC4B5}" srcId="{811F096C-2E41-4B92-A9FC-38AB92C591D5}" destId="{584D7EDE-ADE0-4963-8321-A5683D6C4EAC}" srcOrd="0" destOrd="0" parTransId="{11D2D9F9-5E74-47DA-A548-18D310A82E14}" sibTransId="{A598B809-027B-45D5-AD41-BC89F75113BA}"/>
    <dgm:cxn modelId="{2333680D-6F3C-4E5E-8EEE-CEAD69AD0961}" type="presOf" srcId="{584D7EDE-ADE0-4963-8321-A5683D6C4EAC}" destId="{BA392B7C-69E3-4EB6-8DD6-FE570826728D}" srcOrd="0" destOrd="0" presId="urn:microsoft.com/office/officeart/2005/8/layout/process1"/>
    <dgm:cxn modelId="{AA145228-CECA-41EF-A9F5-70C7FA949B92}" srcId="{811F096C-2E41-4B92-A9FC-38AB92C591D5}" destId="{118AC739-F382-444E-B7F7-DDCD0F54723C}" srcOrd="2" destOrd="0" parTransId="{759A09E7-8FA8-409C-A061-B9EC26CF8A64}" sibTransId="{4FAAAE34-CB3D-40C0-B59F-469F60F710E9}"/>
    <dgm:cxn modelId="{1453382F-9B2C-40DE-A187-11C663DFD681}" type="presOf" srcId="{A598B809-027B-45D5-AD41-BC89F75113BA}" destId="{CFB25367-C159-4901-8E88-5EE3FF4960D8}" srcOrd="1" destOrd="0" presId="urn:microsoft.com/office/officeart/2005/8/layout/process1"/>
    <dgm:cxn modelId="{6B04255D-B402-43C2-B005-4201DC33B98E}" type="presOf" srcId="{A598B809-027B-45D5-AD41-BC89F75113BA}" destId="{0AB5F70E-C104-48DE-B637-455DAAD508E7}" srcOrd="0" destOrd="0" presId="urn:microsoft.com/office/officeart/2005/8/layout/process1"/>
    <dgm:cxn modelId="{18159045-48C3-4F2B-BDE7-F30EABD9A0E9}" type="presOf" srcId="{118AC739-F382-444E-B7F7-DDCD0F54723C}" destId="{8AF2E297-730E-43CD-B4C9-ED071CAB0631}" srcOrd="0" destOrd="0" presId="urn:microsoft.com/office/officeart/2005/8/layout/process1"/>
    <dgm:cxn modelId="{F9CEB868-6988-4CFB-BD8A-E9888226E279}" type="presOf" srcId="{F8395CA9-152D-489D-BB85-1E8F98BFD09A}" destId="{285ED654-5DA7-4F27-A723-EE9A704AB034}" srcOrd="0" destOrd="0" presId="urn:microsoft.com/office/officeart/2005/8/layout/process1"/>
    <dgm:cxn modelId="{D4801C71-7729-40FF-82A1-25F4FCEDCB88}" srcId="{811F096C-2E41-4B92-A9FC-38AB92C591D5}" destId="{EC7234DB-597A-468D-93CE-A2ADEA53412C}" srcOrd="1" destOrd="0" parTransId="{80794B60-3A82-4503-996D-A89B9D432249}" sibTransId="{F8395CA9-152D-489D-BB85-1E8F98BFD09A}"/>
    <dgm:cxn modelId="{C49C5371-E205-4FC5-8667-DB0C17B0E729}" type="presOf" srcId="{F8395CA9-152D-489D-BB85-1E8F98BFD09A}" destId="{74DF5CFC-BCB4-45D5-9C67-5E8A3B666569}" srcOrd="1" destOrd="0" presId="urn:microsoft.com/office/officeart/2005/8/layout/process1"/>
    <dgm:cxn modelId="{E7206459-EF9C-49C3-8BDF-BD5A09AF4480}" type="presOf" srcId="{EC7234DB-597A-468D-93CE-A2ADEA53412C}" destId="{D48F8FB7-9417-4574-96FA-C0C0537EAB8D}" srcOrd="0" destOrd="0" presId="urn:microsoft.com/office/officeart/2005/8/layout/process1"/>
    <dgm:cxn modelId="{7E536496-4A39-400D-90C1-5DA40EEBAB92}" type="presOf" srcId="{811F096C-2E41-4B92-A9FC-38AB92C591D5}" destId="{072588C7-8C85-4DE6-927A-1A79AB89DBF6}" srcOrd="0" destOrd="0" presId="urn:microsoft.com/office/officeart/2005/8/layout/process1"/>
    <dgm:cxn modelId="{76790CDE-EC64-479F-902F-4E5BF14B6344}" type="presParOf" srcId="{072588C7-8C85-4DE6-927A-1A79AB89DBF6}" destId="{BA392B7C-69E3-4EB6-8DD6-FE570826728D}" srcOrd="0" destOrd="0" presId="urn:microsoft.com/office/officeart/2005/8/layout/process1"/>
    <dgm:cxn modelId="{AA0B2964-4C7C-47AF-986C-90E5760BB9C9}" type="presParOf" srcId="{072588C7-8C85-4DE6-927A-1A79AB89DBF6}" destId="{0AB5F70E-C104-48DE-B637-455DAAD508E7}" srcOrd="1" destOrd="0" presId="urn:microsoft.com/office/officeart/2005/8/layout/process1"/>
    <dgm:cxn modelId="{1F80743B-7767-423B-98CF-9C4FAD1E72DE}" type="presParOf" srcId="{0AB5F70E-C104-48DE-B637-455DAAD508E7}" destId="{CFB25367-C159-4901-8E88-5EE3FF4960D8}" srcOrd="0" destOrd="0" presId="urn:microsoft.com/office/officeart/2005/8/layout/process1"/>
    <dgm:cxn modelId="{02FBAF70-1104-4FC2-8691-99F439A423AC}" type="presParOf" srcId="{072588C7-8C85-4DE6-927A-1A79AB89DBF6}" destId="{D48F8FB7-9417-4574-96FA-C0C0537EAB8D}" srcOrd="2" destOrd="0" presId="urn:microsoft.com/office/officeart/2005/8/layout/process1"/>
    <dgm:cxn modelId="{CE78C547-22AD-409D-97A1-9862428B8D5F}" type="presParOf" srcId="{072588C7-8C85-4DE6-927A-1A79AB89DBF6}" destId="{285ED654-5DA7-4F27-A723-EE9A704AB034}" srcOrd="3" destOrd="0" presId="urn:microsoft.com/office/officeart/2005/8/layout/process1"/>
    <dgm:cxn modelId="{D0044BE6-0DA5-4799-9F21-25AC85951D25}" type="presParOf" srcId="{285ED654-5DA7-4F27-A723-EE9A704AB034}" destId="{74DF5CFC-BCB4-45D5-9C67-5E8A3B666569}" srcOrd="0" destOrd="0" presId="urn:microsoft.com/office/officeart/2005/8/layout/process1"/>
    <dgm:cxn modelId="{8CE687AA-EFC9-473F-9E15-15035A0A66E1}" type="presParOf" srcId="{072588C7-8C85-4DE6-927A-1A79AB89DBF6}" destId="{8AF2E297-730E-43CD-B4C9-ED071CAB063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1F096C-2E41-4B92-A9FC-38AB92C591D5}" type="doc">
      <dgm:prSet loTypeId="urn:microsoft.com/office/officeart/2005/8/layout/vList2" loCatId="list" qsTypeId="urn:microsoft.com/office/officeart/2005/8/quickstyle/simple1" qsCatId="simple" csTypeId="urn:microsoft.com/office/officeart/2005/8/colors/accent1_2" csCatId="accent1" phldr="1"/>
      <dgm:spPr/>
    </dgm:pt>
    <dgm:pt modelId="{584D7EDE-ADE0-4963-8321-A5683D6C4EAC}">
      <dgm:prSet phldrT="[Text]" custT="1"/>
      <dgm:spPr/>
      <dgm:t>
        <a:bodyPr/>
        <a:lstStyle/>
        <a:p>
          <a:pPr algn="ctr"/>
          <a:r>
            <a:rPr lang="de-DE" sz="1800" dirty="0"/>
            <a:t>Open Coding</a:t>
          </a:r>
        </a:p>
      </dgm:t>
    </dgm:pt>
    <dgm:pt modelId="{11D2D9F9-5E74-47DA-A548-18D310A82E14}" type="parTrans" cxnId="{18CC3404-A9F8-4DF1-8F6A-ECBCBD1EC4B5}">
      <dgm:prSet/>
      <dgm:spPr/>
      <dgm:t>
        <a:bodyPr/>
        <a:lstStyle/>
        <a:p>
          <a:endParaRPr lang="de-DE" sz="1050"/>
        </a:p>
      </dgm:t>
    </dgm:pt>
    <dgm:pt modelId="{A598B809-027B-45D5-AD41-BC89F75113BA}" type="sibTrans" cxnId="{18CC3404-A9F8-4DF1-8F6A-ECBCBD1EC4B5}">
      <dgm:prSet custT="1"/>
      <dgm:spPr/>
      <dgm:t>
        <a:bodyPr/>
        <a:lstStyle/>
        <a:p>
          <a:endParaRPr lang="de-DE" sz="1200"/>
        </a:p>
      </dgm:t>
    </dgm:pt>
    <dgm:pt modelId="{EC7234DB-597A-468D-93CE-A2ADEA53412C}">
      <dgm:prSet phldrT="[Text]" custT="1"/>
      <dgm:spPr/>
      <dgm:t>
        <a:bodyPr/>
        <a:lstStyle/>
        <a:p>
          <a:pPr algn="ctr"/>
          <a:r>
            <a:rPr lang="de-DE" sz="1800" dirty="0"/>
            <a:t>Axial Coding</a:t>
          </a:r>
        </a:p>
      </dgm:t>
    </dgm:pt>
    <dgm:pt modelId="{80794B60-3A82-4503-996D-A89B9D432249}" type="parTrans" cxnId="{D4801C71-7729-40FF-82A1-25F4FCEDCB88}">
      <dgm:prSet/>
      <dgm:spPr/>
      <dgm:t>
        <a:bodyPr/>
        <a:lstStyle/>
        <a:p>
          <a:endParaRPr lang="de-DE" sz="1050"/>
        </a:p>
      </dgm:t>
    </dgm:pt>
    <dgm:pt modelId="{F8395CA9-152D-489D-BB85-1E8F98BFD09A}" type="sibTrans" cxnId="{D4801C71-7729-40FF-82A1-25F4FCEDCB88}">
      <dgm:prSet custT="1"/>
      <dgm:spPr/>
      <dgm:t>
        <a:bodyPr/>
        <a:lstStyle/>
        <a:p>
          <a:endParaRPr lang="de-DE" sz="1200"/>
        </a:p>
      </dgm:t>
    </dgm:pt>
    <dgm:pt modelId="{118AC739-F382-444E-B7F7-DDCD0F54723C}">
      <dgm:prSet phldrT="[Text]" custT="1"/>
      <dgm:spPr/>
      <dgm:t>
        <a:bodyPr/>
        <a:lstStyle/>
        <a:p>
          <a:pPr algn="ctr"/>
          <a:r>
            <a:rPr lang="de-DE" sz="1800" dirty="0" err="1"/>
            <a:t>Selective</a:t>
          </a:r>
          <a:r>
            <a:rPr lang="de-DE" sz="1800" dirty="0"/>
            <a:t> Coding</a:t>
          </a:r>
        </a:p>
      </dgm:t>
    </dgm:pt>
    <dgm:pt modelId="{759A09E7-8FA8-409C-A061-B9EC26CF8A64}" type="parTrans" cxnId="{AA145228-CECA-41EF-A9F5-70C7FA949B92}">
      <dgm:prSet/>
      <dgm:spPr/>
      <dgm:t>
        <a:bodyPr/>
        <a:lstStyle/>
        <a:p>
          <a:endParaRPr lang="de-DE" sz="1050"/>
        </a:p>
      </dgm:t>
    </dgm:pt>
    <dgm:pt modelId="{4FAAAE34-CB3D-40C0-B59F-469F60F710E9}" type="sibTrans" cxnId="{AA145228-CECA-41EF-A9F5-70C7FA949B92}">
      <dgm:prSet/>
      <dgm:spPr/>
      <dgm:t>
        <a:bodyPr/>
        <a:lstStyle/>
        <a:p>
          <a:endParaRPr lang="de-DE" sz="1050"/>
        </a:p>
      </dgm:t>
    </dgm:pt>
    <dgm:pt modelId="{D66BAE91-521C-4DF8-B0B2-EE12D3E03007}" type="pres">
      <dgm:prSet presAssocID="{811F096C-2E41-4B92-A9FC-38AB92C591D5}" presName="linear" presStyleCnt="0">
        <dgm:presLayoutVars>
          <dgm:animLvl val="lvl"/>
          <dgm:resizeHandles val="exact"/>
        </dgm:presLayoutVars>
      </dgm:prSet>
      <dgm:spPr/>
    </dgm:pt>
    <dgm:pt modelId="{793B645A-E379-4403-B30D-63345F200A29}" type="pres">
      <dgm:prSet presAssocID="{584D7EDE-ADE0-4963-8321-A5683D6C4EAC}" presName="parentText" presStyleLbl="node1" presStyleIdx="0" presStyleCnt="3">
        <dgm:presLayoutVars>
          <dgm:chMax val="0"/>
          <dgm:bulletEnabled val="1"/>
        </dgm:presLayoutVars>
      </dgm:prSet>
      <dgm:spPr/>
    </dgm:pt>
    <dgm:pt modelId="{C5BC7003-3886-44DC-A6C3-FBF60439C97E}" type="pres">
      <dgm:prSet presAssocID="{A598B809-027B-45D5-AD41-BC89F75113BA}" presName="spacer" presStyleCnt="0"/>
      <dgm:spPr/>
    </dgm:pt>
    <dgm:pt modelId="{823F320C-B453-4454-9717-088C7856B5EB}" type="pres">
      <dgm:prSet presAssocID="{EC7234DB-597A-468D-93CE-A2ADEA53412C}" presName="parentText" presStyleLbl="node1" presStyleIdx="1" presStyleCnt="3">
        <dgm:presLayoutVars>
          <dgm:chMax val="0"/>
          <dgm:bulletEnabled val="1"/>
        </dgm:presLayoutVars>
      </dgm:prSet>
      <dgm:spPr/>
    </dgm:pt>
    <dgm:pt modelId="{834D2238-303B-46F7-9ECD-47F261263EC0}" type="pres">
      <dgm:prSet presAssocID="{F8395CA9-152D-489D-BB85-1E8F98BFD09A}" presName="spacer" presStyleCnt="0"/>
      <dgm:spPr/>
    </dgm:pt>
    <dgm:pt modelId="{CA026799-D819-44A8-B691-5D91CBFBEA69}" type="pres">
      <dgm:prSet presAssocID="{118AC739-F382-444E-B7F7-DDCD0F54723C}" presName="parentText" presStyleLbl="node1" presStyleIdx="2" presStyleCnt="3">
        <dgm:presLayoutVars>
          <dgm:chMax val="0"/>
          <dgm:bulletEnabled val="1"/>
        </dgm:presLayoutVars>
      </dgm:prSet>
      <dgm:spPr/>
    </dgm:pt>
  </dgm:ptLst>
  <dgm:cxnLst>
    <dgm:cxn modelId="{18CC3404-A9F8-4DF1-8F6A-ECBCBD1EC4B5}" srcId="{811F096C-2E41-4B92-A9FC-38AB92C591D5}" destId="{584D7EDE-ADE0-4963-8321-A5683D6C4EAC}" srcOrd="0" destOrd="0" parTransId="{11D2D9F9-5E74-47DA-A548-18D310A82E14}" sibTransId="{A598B809-027B-45D5-AD41-BC89F75113BA}"/>
    <dgm:cxn modelId="{AA145228-CECA-41EF-A9F5-70C7FA949B92}" srcId="{811F096C-2E41-4B92-A9FC-38AB92C591D5}" destId="{118AC739-F382-444E-B7F7-DDCD0F54723C}" srcOrd="2" destOrd="0" parTransId="{759A09E7-8FA8-409C-A061-B9EC26CF8A64}" sibTransId="{4FAAAE34-CB3D-40C0-B59F-469F60F710E9}"/>
    <dgm:cxn modelId="{C06D144D-E831-4A2B-86E8-080D2FF06FFD}" type="presOf" srcId="{118AC739-F382-444E-B7F7-DDCD0F54723C}" destId="{CA026799-D819-44A8-B691-5D91CBFBEA69}" srcOrd="0" destOrd="0" presId="urn:microsoft.com/office/officeart/2005/8/layout/vList2"/>
    <dgm:cxn modelId="{D4801C71-7729-40FF-82A1-25F4FCEDCB88}" srcId="{811F096C-2E41-4B92-A9FC-38AB92C591D5}" destId="{EC7234DB-597A-468D-93CE-A2ADEA53412C}" srcOrd="1" destOrd="0" parTransId="{80794B60-3A82-4503-996D-A89B9D432249}" sibTransId="{F8395CA9-152D-489D-BB85-1E8F98BFD09A}"/>
    <dgm:cxn modelId="{923182A1-842B-4A26-957F-FEFB8A28DCF9}" type="presOf" srcId="{584D7EDE-ADE0-4963-8321-A5683D6C4EAC}" destId="{793B645A-E379-4403-B30D-63345F200A29}" srcOrd="0" destOrd="0" presId="urn:microsoft.com/office/officeart/2005/8/layout/vList2"/>
    <dgm:cxn modelId="{57D474BE-FB2A-4971-97AB-3E167E036F09}" type="presOf" srcId="{811F096C-2E41-4B92-A9FC-38AB92C591D5}" destId="{D66BAE91-521C-4DF8-B0B2-EE12D3E03007}" srcOrd="0" destOrd="0" presId="urn:microsoft.com/office/officeart/2005/8/layout/vList2"/>
    <dgm:cxn modelId="{3C3DA5C5-A39F-4E8C-9E74-851008B7CFC7}" type="presOf" srcId="{EC7234DB-597A-468D-93CE-A2ADEA53412C}" destId="{823F320C-B453-4454-9717-088C7856B5EB}" srcOrd="0" destOrd="0" presId="urn:microsoft.com/office/officeart/2005/8/layout/vList2"/>
    <dgm:cxn modelId="{EDC4B959-69A3-4C88-895A-54A915BA91B9}" type="presParOf" srcId="{D66BAE91-521C-4DF8-B0B2-EE12D3E03007}" destId="{793B645A-E379-4403-B30D-63345F200A29}" srcOrd="0" destOrd="0" presId="urn:microsoft.com/office/officeart/2005/8/layout/vList2"/>
    <dgm:cxn modelId="{B08592C3-2FF6-457B-ABA7-D6BFADCCEF8F}" type="presParOf" srcId="{D66BAE91-521C-4DF8-B0B2-EE12D3E03007}" destId="{C5BC7003-3886-44DC-A6C3-FBF60439C97E}" srcOrd="1" destOrd="0" presId="urn:microsoft.com/office/officeart/2005/8/layout/vList2"/>
    <dgm:cxn modelId="{FE49D258-3E96-48A9-83F8-6C72D87CF7FF}" type="presParOf" srcId="{D66BAE91-521C-4DF8-B0B2-EE12D3E03007}" destId="{823F320C-B453-4454-9717-088C7856B5EB}" srcOrd="2" destOrd="0" presId="urn:microsoft.com/office/officeart/2005/8/layout/vList2"/>
    <dgm:cxn modelId="{F3270495-EA5F-4808-A0E2-045274AFEF9B}" type="presParOf" srcId="{D66BAE91-521C-4DF8-B0B2-EE12D3E03007}" destId="{834D2238-303B-46F7-9ECD-47F261263EC0}" srcOrd="3" destOrd="0" presId="urn:microsoft.com/office/officeart/2005/8/layout/vList2"/>
    <dgm:cxn modelId="{01738E59-F35B-4017-9747-8DFF2F9677F4}" type="presParOf" srcId="{D66BAE91-521C-4DF8-B0B2-EE12D3E03007}" destId="{CA026799-D819-44A8-B691-5D91CBFBEA6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92B7C-69E3-4EB6-8DD6-FE570826728D}">
      <dsp:nvSpPr>
        <dsp:cNvPr id="0" name=""/>
        <dsp:cNvSpPr/>
      </dsp:nvSpPr>
      <dsp:spPr>
        <a:xfrm>
          <a:off x="6993" y="0"/>
          <a:ext cx="2090147" cy="998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Open Coding</a:t>
          </a:r>
        </a:p>
      </dsp:txBody>
      <dsp:txXfrm>
        <a:off x="36229" y="29236"/>
        <a:ext cx="2031675" cy="939722"/>
      </dsp:txXfrm>
    </dsp:sp>
    <dsp:sp modelId="{0AB5F70E-C104-48DE-B637-455DAAD508E7}">
      <dsp:nvSpPr>
        <dsp:cNvPr id="0" name=""/>
        <dsp:cNvSpPr/>
      </dsp:nvSpPr>
      <dsp:spPr>
        <a:xfrm>
          <a:off x="2306155" y="239918"/>
          <a:ext cx="443111" cy="518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a:off x="2306155" y="343589"/>
        <a:ext cx="310178" cy="311014"/>
      </dsp:txXfrm>
    </dsp:sp>
    <dsp:sp modelId="{D48F8FB7-9417-4574-96FA-C0C0537EAB8D}">
      <dsp:nvSpPr>
        <dsp:cNvPr id="0" name=""/>
        <dsp:cNvSpPr/>
      </dsp:nvSpPr>
      <dsp:spPr>
        <a:xfrm>
          <a:off x="2933200" y="0"/>
          <a:ext cx="2090147" cy="998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Axial Coding</a:t>
          </a:r>
        </a:p>
      </dsp:txBody>
      <dsp:txXfrm>
        <a:off x="2962436" y="29236"/>
        <a:ext cx="2031675" cy="939722"/>
      </dsp:txXfrm>
    </dsp:sp>
    <dsp:sp modelId="{285ED654-5DA7-4F27-A723-EE9A704AB034}">
      <dsp:nvSpPr>
        <dsp:cNvPr id="0" name=""/>
        <dsp:cNvSpPr/>
      </dsp:nvSpPr>
      <dsp:spPr>
        <a:xfrm>
          <a:off x="5232362" y="239918"/>
          <a:ext cx="443111" cy="518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a:off x="5232362" y="343589"/>
        <a:ext cx="310178" cy="311014"/>
      </dsp:txXfrm>
    </dsp:sp>
    <dsp:sp modelId="{8AF2E297-730E-43CD-B4C9-ED071CAB0631}">
      <dsp:nvSpPr>
        <dsp:cNvPr id="0" name=""/>
        <dsp:cNvSpPr/>
      </dsp:nvSpPr>
      <dsp:spPr>
        <a:xfrm>
          <a:off x="5859407" y="0"/>
          <a:ext cx="2090147" cy="998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Selective</a:t>
          </a:r>
          <a:r>
            <a:rPr lang="de-DE" sz="1800" kern="1200" dirty="0"/>
            <a:t> Coding</a:t>
          </a:r>
        </a:p>
      </dsp:txBody>
      <dsp:txXfrm>
        <a:off x="5888643" y="29236"/>
        <a:ext cx="2031675" cy="939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B645A-E379-4403-B30D-63345F200A29}">
      <dsp:nvSpPr>
        <dsp:cNvPr id="0" name=""/>
        <dsp:cNvSpPr/>
      </dsp:nvSpPr>
      <dsp:spPr>
        <a:xfrm>
          <a:off x="0" y="75954"/>
          <a:ext cx="2133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Open Coding</a:t>
          </a:r>
        </a:p>
      </dsp:txBody>
      <dsp:txXfrm>
        <a:off x="59399" y="135353"/>
        <a:ext cx="2014802" cy="1098002"/>
      </dsp:txXfrm>
    </dsp:sp>
    <dsp:sp modelId="{823F320C-B453-4454-9717-088C7856B5EB}">
      <dsp:nvSpPr>
        <dsp:cNvPr id="0" name=""/>
        <dsp:cNvSpPr/>
      </dsp:nvSpPr>
      <dsp:spPr>
        <a:xfrm>
          <a:off x="0" y="1479955"/>
          <a:ext cx="2133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Axial Coding</a:t>
          </a:r>
        </a:p>
      </dsp:txBody>
      <dsp:txXfrm>
        <a:off x="59399" y="1539354"/>
        <a:ext cx="2014802" cy="1098002"/>
      </dsp:txXfrm>
    </dsp:sp>
    <dsp:sp modelId="{CA026799-D819-44A8-B691-5D91CBFBEA69}">
      <dsp:nvSpPr>
        <dsp:cNvPr id="0" name=""/>
        <dsp:cNvSpPr/>
      </dsp:nvSpPr>
      <dsp:spPr>
        <a:xfrm>
          <a:off x="0" y="2883955"/>
          <a:ext cx="2133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Selective</a:t>
          </a:r>
          <a:r>
            <a:rPr lang="de-DE" sz="1800" kern="1200" dirty="0"/>
            <a:t> Coding</a:t>
          </a:r>
        </a:p>
      </dsp:txBody>
      <dsp:txXfrm>
        <a:off x="59399" y="2943354"/>
        <a:ext cx="2014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A8FC9D-F43F-46DF-AB84-D16B4FE96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C44FE1A-0908-41E4-95DB-BFB4F1D675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2DD77A-0ADA-4BD8-8ADF-1A2DE6CE050A}" type="datetimeFigureOut">
              <a:rPr lang="de-DE" smtClean="0"/>
              <a:t>17.05.2020</a:t>
            </a:fld>
            <a:endParaRPr lang="de-DE"/>
          </a:p>
        </p:txBody>
      </p:sp>
      <p:sp>
        <p:nvSpPr>
          <p:cNvPr id="4" name="Fußzeilenplatzhalter 3">
            <a:extLst>
              <a:ext uri="{FF2B5EF4-FFF2-40B4-BE49-F238E27FC236}">
                <a16:creationId xmlns:a16="http://schemas.microsoft.com/office/drawing/2014/main" id="{324E1856-71BD-48F8-BDDC-5816DF8B7A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C3A80C8-98B0-4B0C-886B-24F26E010D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5F6FB-A8E3-4A20-9907-C2813BF103BD}" type="slidenum">
              <a:rPr lang="de-DE" smtClean="0"/>
              <a:t>‹#›</a:t>
            </a:fld>
            <a:endParaRPr lang="de-DE"/>
          </a:p>
        </p:txBody>
      </p:sp>
    </p:spTree>
    <p:extLst>
      <p:ext uri="{BB962C8B-B14F-4D97-AF65-F5344CB8AC3E}">
        <p14:creationId xmlns:p14="http://schemas.microsoft.com/office/powerpoint/2010/main" val="320072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2847B-1B09-4FB9-A3F6-7C5481EE238A}" type="datetimeFigureOut">
              <a:rPr lang="en-US" smtClean="0"/>
              <a:t>5/17/2020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34EE8-1DD6-4929-B7B8-30F750D483F0}" type="slidenum">
              <a:rPr lang="en-US" smtClean="0"/>
              <a:t>‹#›</a:t>
            </a:fld>
            <a:endParaRPr lang="en-US"/>
          </a:p>
        </p:txBody>
      </p:sp>
    </p:spTree>
    <p:extLst>
      <p:ext uri="{BB962C8B-B14F-4D97-AF65-F5344CB8AC3E}">
        <p14:creationId xmlns:p14="http://schemas.microsoft.com/office/powerpoint/2010/main" val="332448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at.texifter.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 Ende vieler systematisch und strukturiert durchgeführten, analytischen bzw. qualitativer Studien stehen wir da – mit einem großen Haufen subjektiver und vielleicht sogar mit ein paar objektiven Daten. Und wer je Mal eine solche Studie durchgeführt und lustiges Feedback von jede Mengen Teilnehmern gesammelt hat, frägt sich, wie diese Daten überhaupt jemals systematisch analysiert werden sollen und zwar so, dass die Interpretation der Daten nicht vollständig im eigenen Ermessen liegt, unscharf oder katastrophal unsystematisch erfolgt. Die Antwort, wie wir solche Daten sinnvoll und sogar reproduzierbar analysieren können, ist so erschreckend wie einfach: Es gibt nur einen wirklich anerkannten und brauchbaren Ansatz in der HCI: die </a:t>
            </a:r>
            <a:r>
              <a:rPr lang="de-DE" dirty="0" err="1"/>
              <a:t>Grounded</a:t>
            </a:r>
            <a:r>
              <a:rPr lang="de-DE" dirty="0"/>
              <a:t> Theory.</a:t>
            </a:r>
          </a:p>
        </p:txBody>
      </p:sp>
      <p:sp>
        <p:nvSpPr>
          <p:cNvPr id="4" name="Foliennummernplatzhalter 3"/>
          <p:cNvSpPr>
            <a:spLocks noGrp="1"/>
          </p:cNvSpPr>
          <p:nvPr>
            <p:ph type="sldNum" sz="quarter" idx="5"/>
          </p:nvPr>
        </p:nvSpPr>
        <p:spPr/>
        <p:txBody>
          <a:bodyPr/>
          <a:lstStyle/>
          <a:p>
            <a:fld id="{38934EE8-1DD6-4929-B7B8-30F750D483F0}" type="slidenum">
              <a:rPr lang="en-US" smtClean="0"/>
              <a:t>1</a:t>
            </a:fld>
            <a:endParaRPr lang="en-US" dirty="0"/>
          </a:p>
        </p:txBody>
      </p:sp>
    </p:spTree>
    <p:extLst>
      <p:ext uri="{BB962C8B-B14F-4D97-AF65-F5344CB8AC3E}">
        <p14:creationId xmlns:p14="http://schemas.microsoft.com/office/powerpoint/2010/main" val="57097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Nehmen wir ein einfaches Beispiel: Wir haben einen Knopf in unserer UI, der nur unter bestimmten Voraussetzungen eine Funktion ausübt. In diesem Fall die Parameter Manipulation von 3D Objekten in 3ds Max 2020 von Autodesk. Wir können den Button klicken, auch wenn keine 3D Objekte in unserer Szene enthalten sind, d.h. der Button hat keine Funktion und wir haben keine Ahnung, ob er etwas bewirkt hat.</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dirty="0"/>
            </a:br>
            <a:r>
              <a:rPr lang="de-DE" dirty="0"/>
              <a:t>Nehmen wir an, wir haben in einer Nutzerstudie User gebeten Parametermanipulation einzusetzen. Das erste, was unsere Teilnehmer gemacht haben, war auf den Knopf geklickt und nichts </a:t>
            </a:r>
            <a:r>
              <a:rPr lang="de-DE" dirty="0" err="1"/>
              <a:t>is</a:t>
            </a:r>
            <a:r>
              <a:rPr lang="de-DE" dirty="0"/>
              <a:t> passiert.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Sie haben das per </a:t>
            </a:r>
            <a:r>
              <a:rPr lang="de-DE" dirty="0" err="1"/>
              <a:t>Screenrecording</a:t>
            </a:r>
            <a:r>
              <a:rPr lang="de-DE" dirty="0"/>
              <a:t>, per </a:t>
            </a:r>
            <a:r>
              <a:rPr lang="de-DE" dirty="0" err="1"/>
              <a:t>Thinkaloud</a:t>
            </a:r>
            <a:r>
              <a:rPr lang="de-DE" dirty="0"/>
              <a:t> oder per Feedback am Ende beobachtet und in ihrer qualitativen Analyse herausgestellt.</a:t>
            </a:r>
          </a:p>
        </p:txBody>
      </p:sp>
      <p:sp>
        <p:nvSpPr>
          <p:cNvPr id="4" name="Slide Number Placeholder 3"/>
          <p:cNvSpPr>
            <a:spLocks noGrp="1"/>
          </p:cNvSpPr>
          <p:nvPr>
            <p:ph type="sldNum" sz="quarter" idx="5"/>
          </p:nvPr>
        </p:nvSpPr>
        <p:spPr/>
        <p:txBody>
          <a:bodyPr/>
          <a:lstStyle/>
          <a:p>
            <a:fld id="{38934EE8-1DD6-4929-B7B8-30F750D483F0}" type="slidenum">
              <a:rPr lang="en-US" smtClean="0"/>
              <a:t>10</a:t>
            </a:fld>
            <a:endParaRPr lang="en-US"/>
          </a:p>
        </p:txBody>
      </p:sp>
    </p:spTree>
    <p:extLst>
      <p:ext uri="{BB962C8B-B14F-4D97-AF65-F5344CB8AC3E}">
        <p14:creationId xmlns:p14="http://schemas.microsoft.com/office/powerpoint/2010/main" val="30740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e-DE" dirty="0"/>
              <a:t>Betrachten wir diese qualitative Beobachtung durch die </a:t>
            </a:r>
            <a:r>
              <a:rPr lang="de-DE" dirty="0" err="1"/>
              <a:t>Grounded</a:t>
            </a:r>
            <a:r>
              <a:rPr lang="de-DE" dirty="0"/>
              <a:t> Theory und innerhalb von</a:t>
            </a:r>
          </a:p>
          <a:p>
            <a:pPr marL="171450" indent="-171450">
              <a:buFont typeface="Arial" panose="020B0604020202020204" pitchFamily="34" charset="0"/>
              <a:buChar char="•"/>
            </a:pPr>
            <a:r>
              <a:rPr lang="de-DE" dirty="0"/>
              <a:t>Open, Axial und </a:t>
            </a:r>
            <a:r>
              <a:rPr lang="de-DE" dirty="0" err="1"/>
              <a:t>Selective</a:t>
            </a:r>
            <a:r>
              <a:rPr lang="de-DE" dirty="0"/>
              <a:t> Coding</a:t>
            </a:r>
          </a:p>
          <a:p>
            <a:pPr marL="171450" indent="-171450">
              <a:buFont typeface="Arial" panose="020B0604020202020204" pitchFamily="34" charset="0"/>
              <a:buChar char="•"/>
            </a:pPr>
            <a:r>
              <a:rPr lang="de-DE" dirty="0"/>
              <a:t>Wir beobachten, dass Nutzer auf den Button in meinem Interface klicken, bevor sich durch das </a:t>
            </a:r>
            <a:r>
              <a:rPr lang="de-DE" dirty="0" err="1"/>
              <a:t>Anlicken</a:t>
            </a:r>
            <a:r>
              <a:rPr lang="de-DE" dirty="0"/>
              <a:t> irgendwelche Funktionalität zeigen könnte. Diese Beobachtung notieren Sie sich und …</a:t>
            </a:r>
          </a:p>
          <a:p>
            <a:pPr marL="171450" indent="-171450">
              <a:buFont typeface="Arial" panose="020B0604020202020204" pitchFamily="34" charset="0"/>
              <a:buChar char="•"/>
            </a:pPr>
            <a:r>
              <a:rPr lang="de-DE" dirty="0"/>
              <a:t>stellen sich zum Ausgeben von Codes die Frage: „Wann ist das passiert?“ Die Antwort ist offensichtlich: Bevor der Button eine Funktion hat. Sie weisen diesem Konzept einen Code zu – </a:t>
            </a:r>
            <a:r>
              <a:rPr lang="de-DE" dirty="0" err="1"/>
              <a:t>z.b.</a:t>
            </a:r>
            <a:r>
              <a:rPr lang="de-DE" dirty="0"/>
              <a:t> </a:t>
            </a:r>
            <a:r>
              <a:rPr lang="de-DE" dirty="0" err="1"/>
              <a:t>Context</a:t>
            </a:r>
            <a:r>
              <a:rPr lang="de-DE" dirty="0"/>
              <a:t> Funktionalität. Solche Codes ergeben sich aus der Struktur und der Art ihrer Beobachtungen und sind beliebig gewählt, aber klar formuliert und sie halten fest, warum sie den Code erstellt haben. </a:t>
            </a:r>
          </a:p>
          <a:p>
            <a:pPr marL="171450" indent="-171450">
              <a:buFont typeface="Arial" panose="020B0604020202020204" pitchFamily="34" charset="0"/>
              <a:buChar char="•"/>
            </a:pPr>
            <a:r>
              <a:rPr lang="de-DE" dirty="0"/>
              <a:t>Beim Axialen Coden gehen Sie den logischen einen Schritt weiter: Sie assoziieren weitere Codes. Möglicherweise finden Sie noch einen zweiten Code, der dazu passt. In unserem Fall war der Button ja sichtbar. Sie haben die Möglichkeit einen zweiten Code zuzuweisen, müssen sich aber überlegen, was die Kombination aus beiden bedeutet. Axial Coding zwingt den Forscher hier zu einer Handlungsanweisung oder zu einer Strategie. </a:t>
            </a:r>
          </a:p>
          <a:p>
            <a:pPr marL="171450" indent="-171450">
              <a:buFont typeface="Arial" panose="020B0604020202020204" pitchFamily="34" charset="0"/>
              <a:buChar char="•"/>
            </a:pPr>
            <a:r>
              <a:rPr lang="de-DE" dirty="0"/>
              <a:t>In unserem Fall zu einer Handlung und zu einer Lösung des Problems: Wenn dieser Button sichtbar ist, aber keine Funktionalität aufweist, sollte er nur aktiviert sein, wenn dessen Betätigung irgendwas bewirkt.</a:t>
            </a:r>
          </a:p>
          <a:p>
            <a:pPr marL="171450" indent="-171450">
              <a:buFont typeface="Arial" panose="020B0604020202020204" pitchFamily="34" charset="0"/>
              <a:buChar char="•"/>
            </a:pPr>
            <a:r>
              <a:rPr lang="de-DE" dirty="0"/>
              <a:t>Das selektive Coding bringt uns zu einer generellen Lösung, die natürlich Ausnahmen und Sonderfälle beinhalten kann, nämlich dass generell unbenutzte UI </a:t>
            </a:r>
            <a:r>
              <a:rPr lang="de-DE" dirty="0" err="1"/>
              <a:t>elemente</a:t>
            </a:r>
            <a:r>
              <a:rPr lang="de-DE" dirty="0"/>
              <a:t> nur aktiviert sein sollen, wenn sie Funktionalität im aktuellen Kontext des Programms aufweisen. Möglicherweise gibt es zu dieser Idee eine umfassendere Theorie – oder wir haben diese Theorie und postulieren, dass minimalistische User Interfaces die Benutzbarkeit erhöhen.</a:t>
            </a:r>
          </a:p>
        </p:txBody>
      </p:sp>
      <p:sp>
        <p:nvSpPr>
          <p:cNvPr id="4" name="Slide Number Placeholder 3"/>
          <p:cNvSpPr>
            <a:spLocks noGrp="1"/>
          </p:cNvSpPr>
          <p:nvPr>
            <p:ph type="sldNum" sz="quarter" idx="5"/>
          </p:nvPr>
        </p:nvSpPr>
        <p:spPr/>
        <p:txBody>
          <a:bodyPr/>
          <a:lstStyle/>
          <a:p>
            <a:fld id="{38934EE8-1DD6-4929-B7B8-30F750D483F0}" type="slidenum">
              <a:rPr lang="en-US" smtClean="0"/>
              <a:t>11</a:t>
            </a:fld>
            <a:endParaRPr lang="en-US"/>
          </a:p>
        </p:txBody>
      </p:sp>
    </p:spTree>
    <p:extLst>
      <p:ext uri="{BB962C8B-B14F-4D97-AF65-F5344CB8AC3E}">
        <p14:creationId xmlns:p14="http://schemas.microsoft.com/office/powerpoint/2010/main" val="256352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Wie bei allen qualitativen Arbeiten, können Forscher die Daten unterschiedlich interpretieren. Dadurch leidet die Vertrauenswürdigkeit.</a:t>
            </a:r>
          </a:p>
          <a:p>
            <a:r>
              <a:rPr lang="de-DE" dirty="0"/>
              <a:t>Um den Vorurteilen oder Neigungen eines einzelnen entgegen zu wirken, können mehrere Forscher gleichzeitig Codierungen durchführen.</a:t>
            </a:r>
          </a:p>
          <a:p>
            <a:r>
              <a:rPr lang="de-DE" dirty="0"/>
              <a:t>Je </a:t>
            </a:r>
            <a:r>
              <a:rPr lang="de-DE"/>
              <a:t>mehr Forscher das  </a:t>
            </a:r>
            <a:r>
              <a:rPr lang="de-DE" dirty="0"/>
              <a:t>unabhängig voneinander tun, desto zuverlässiger ist die Existenz eines Schlüsselkonzepts eines beobachtenden Phänomens.</a:t>
            </a:r>
          </a:p>
          <a:p>
            <a:r>
              <a:rPr lang="de-DE" dirty="0"/>
              <a:t>Auch nachträgliche Anfragen oder eine Verlängerung des Tests kann helfen, Vertrauen in die Daten zu stärken.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Peer debriefing </a:t>
            </a:r>
            <a:r>
              <a:rPr lang="en-US" dirty="0" err="1"/>
              <a:t>beinhaltet</a:t>
            </a:r>
            <a:r>
              <a:rPr lang="en-US" dirty="0"/>
              <a:t> </a:t>
            </a:r>
            <a:r>
              <a:rPr lang="en-US" dirty="0" err="1"/>
              <a:t>sogar</a:t>
            </a:r>
            <a:r>
              <a:rPr lang="en-US" dirty="0"/>
              <a:t> </a:t>
            </a:r>
            <a:r>
              <a:rPr lang="en-US" dirty="0" err="1"/>
              <a:t>dass</a:t>
            </a:r>
            <a:r>
              <a:rPr lang="en-US" dirty="0"/>
              <a:t> das </a:t>
            </a:r>
            <a:r>
              <a:rPr lang="en-US" dirty="0" err="1"/>
              <a:t>Transkript</a:t>
            </a:r>
            <a:r>
              <a:rPr lang="en-US" dirty="0"/>
              <a:t> </a:t>
            </a:r>
            <a:r>
              <a:rPr lang="en-US" dirty="0" err="1"/>
              <a:t>unabhängig</a:t>
            </a:r>
            <a:r>
              <a:rPr lang="en-US" dirty="0"/>
              <a:t> </a:t>
            </a:r>
            <a:r>
              <a:rPr lang="en-US" dirty="0" err="1"/>
              <a:t>voeneinader</a:t>
            </a:r>
            <a:r>
              <a:rPr lang="en-US" dirty="0"/>
              <a:t> </a:t>
            </a:r>
            <a:r>
              <a:rPr lang="en-US" dirty="0" err="1"/>
              <a:t>zu</a:t>
            </a:r>
            <a:r>
              <a:rPr lang="en-US" dirty="0"/>
              <a:t> </a:t>
            </a:r>
            <a:r>
              <a:rPr lang="en-US" dirty="0" err="1"/>
              <a:t>verfassen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Beliebt</a:t>
            </a:r>
            <a:r>
              <a:rPr lang="en-US" dirty="0"/>
              <a:t> </a:t>
            </a:r>
            <a:r>
              <a:rPr lang="en-US" dirty="0" err="1"/>
              <a:t>ist</a:t>
            </a:r>
            <a:r>
              <a:rPr lang="en-US" dirty="0"/>
              <a:t> </a:t>
            </a:r>
            <a:r>
              <a:rPr lang="en-US" dirty="0" err="1"/>
              <a:t>auch</a:t>
            </a:r>
            <a:r>
              <a:rPr lang="en-US" dirty="0"/>
              <a:t> die negative </a:t>
            </a:r>
            <a:r>
              <a:rPr lang="en-US" dirty="0" err="1"/>
              <a:t>Fallanalyse</a:t>
            </a:r>
            <a:r>
              <a:rPr lang="en-US" dirty="0"/>
              <a:t>, </a:t>
            </a:r>
            <a:r>
              <a:rPr lang="de-DE" dirty="0"/>
              <a:t>was das Suchen und Diskutieren von Elementen beinhaltet, wonach Muster oder Erklärungen, die sich aus der Analyse ergeben, nicht von den Daten zu unterstützt zu sein scheint.</a:t>
            </a:r>
            <a:endParaRPr lang="en-US" dirty="0"/>
          </a:p>
          <a:p>
            <a:r>
              <a:rPr lang="de-DE" dirty="0"/>
              <a:t>Für alle verfahren gilt außerdem: Konzepte, bei denen sich die Forscher nicht einig sind, können im Nachhinein durch Diskussion gelöst oder offen gelassen werden. Ein Konsens unter den </a:t>
            </a:r>
            <a:r>
              <a:rPr lang="de-DE" dirty="0" err="1"/>
              <a:t>Evaluatoren</a:t>
            </a:r>
            <a:r>
              <a:rPr lang="de-DE" dirty="0"/>
              <a:t> ist in der analytischen Evaluation nicht immer erforderlich.</a:t>
            </a:r>
          </a:p>
        </p:txBody>
      </p:sp>
      <p:sp>
        <p:nvSpPr>
          <p:cNvPr id="4" name="Slide Number Placeholder 3"/>
          <p:cNvSpPr>
            <a:spLocks noGrp="1"/>
          </p:cNvSpPr>
          <p:nvPr>
            <p:ph type="sldNum" sz="quarter" idx="5"/>
          </p:nvPr>
        </p:nvSpPr>
        <p:spPr/>
        <p:txBody>
          <a:bodyPr/>
          <a:lstStyle/>
          <a:p>
            <a:fld id="{38934EE8-1DD6-4929-B7B8-30F750D483F0}" type="slidenum">
              <a:rPr lang="en-US" smtClean="0"/>
              <a:t>12</a:t>
            </a:fld>
            <a:endParaRPr lang="en-US"/>
          </a:p>
        </p:txBody>
      </p:sp>
    </p:spTree>
    <p:extLst>
      <p:ext uri="{BB962C8B-B14F-4D97-AF65-F5344CB8AC3E}">
        <p14:creationId xmlns:p14="http://schemas.microsoft.com/office/powerpoint/2010/main" val="200285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Das Ergebnis ist eine klare, überprüfbare Hypothese:</a:t>
            </a:r>
          </a:p>
          <a:p>
            <a:r>
              <a:rPr lang="de-DE" dirty="0"/>
              <a:t>„Im Vergleich zur Smartphone-Anwendung verbessert die Sprachschnittstelle die Benutzererfahrung, erhöht jedoch die Frustration, wenn Fehler auftreten.”</a:t>
            </a:r>
          </a:p>
          <a:p>
            <a:r>
              <a:rPr lang="de-DE" dirty="0"/>
              <a:t>"Frauen nehmen ein höheres Maß an Immersion wahr als Männer mit abnehmendem Avatar-Realismus in der virtuellen Realität."</a:t>
            </a:r>
          </a:p>
          <a:p>
            <a:r>
              <a:rPr lang="de-DE" dirty="0"/>
              <a:t>„Unser auf maschinellem Lernen basierendes Modell übertrifft die lineare Vorhersage in Bezug auf Präzision und Genauigkeit.“</a:t>
            </a:r>
          </a:p>
        </p:txBody>
      </p:sp>
      <p:sp>
        <p:nvSpPr>
          <p:cNvPr id="4" name="Slide Number Placeholder 3"/>
          <p:cNvSpPr>
            <a:spLocks noGrp="1"/>
          </p:cNvSpPr>
          <p:nvPr>
            <p:ph type="sldNum" sz="quarter" idx="5"/>
          </p:nvPr>
        </p:nvSpPr>
        <p:spPr/>
        <p:txBody>
          <a:bodyPr/>
          <a:lstStyle/>
          <a:p>
            <a:fld id="{38934EE8-1DD6-4929-B7B8-30F750D483F0}" type="slidenum">
              <a:rPr lang="en-US" smtClean="0"/>
              <a:t>13</a:t>
            </a:fld>
            <a:endParaRPr lang="en-US"/>
          </a:p>
        </p:txBody>
      </p:sp>
    </p:spTree>
    <p:extLst>
      <p:ext uri="{BB962C8B-B14F-4D97-AF65-F5344CB8AC3E}">
        <p14:creationId xmlns:p14="http://schemas.microsoft.com/office/powerpoint/2010/main" val="379057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Wer mehr zur </a:t>
            </a:r>
            <a:r>
              <a:rPr lang="de-DE" dirty="0" err="1"/>
              <a:t>Grounded</a:t>
            </a:r>
            <a:r>
              <a:rPr lang="de-DE" dirty="0"/>
              <a:t> Theory und qualitativen Analysen erfahren will, dem empfehle ich die Arbeiten von </a:t>
            </a:r>
            <a:r>
              <a:rPr lang="de-DE" dirty="0" err="1"/>
              <a:t>Strauss</a:t>
            </a:r>
            <a:r>
              <a:rPr lang="de-DE" dirty="0"/>
              <a:t> und Corbin.</a:t>
            </a:r>
            <a:endParaRPr lang="LID4096" dirty="0"/>
          </a:p>
        </p:txBody>
      </p:sp>
      <p:sp>
        <p:nvSpPr>
          <p:cNvPr id="4" name="Foliennummernplatzhalter 3"/>
          <p:cNvSpPr>
            <a:spLocks noGrp="1"/>
          </p:cNvSpPr>
          <p:nvPr>
            <p:ph type="sldNum" sz="quarter" idx="5"/>
          </p:nvPr>
        </p:nvSpPr>
        <p:spPr/>
        <p:txBody>
          <a:bodyPr/>
          <a:lstStyle/>
          <a:p>
            <a:fld id="{38934EE8-1DD6-4929-B7B8-30F750D483F0}" type="slidenum">
              <a:rPr lang="en-US" smtClean="0"/>
              <a:t>14</a:t>
            </a:fld>
            <a:endParaRPr lang="en-US"/>
          </a:p>
        </p:txBody>
      </p:sp>
    </p:spTree>
    <p:extLst>
      <p:ext uri="{BB962C8B-B14F-4D97-AF65-F5344CB8AC3E}">
        <p14:creationId xmlns:p14="http://schemas.microsoft.com/office/powerpoint/2010/main" val="231276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Die Lernziele dieses Blocks sind zu verstehen</a:t>
            </a:r>
          </a:p>
          <a:p>
            <a:pPr marL="171450" indent="-171450">
              <a:buFontTx/>
              <a:buChar char="-"/>
            </a:pPr>
            <a:r>
              <a:rPr lang="de-DE" dirty="0"/>
              <a:t>Den Zweck der </a:t>
            </a:r>
            <a:r>
              <a:rPr lang="de-DE" dirty="0" err="1"/>
              <a:t>Grounded</a:t>
            </a:r>
            <a:r>
              <a:rPr lang="de-DE" dirty="0"/>
              <a:t> Theorie verstehen</a:t>
            </a:r>
          </a:p>
          <a:p>
            <a:pPr marL="171450" indent="-171450">
              <a:buFontTx/>
              <a:buChar char="-"/>
            </a:pPr>
            <a:r>
              <a:rPr lang="de-DE" dirty="0"/>
              <a:t>Verstehen, wann und wie eine </a:t>
            </a:r>
            <a:r>
              <a:rPr lang="de-DE" dirty="0" err="1"/>
              <a:t>Grounded</a:t>
            </a:r>
            <a:r>
              <a:rPr lang="de-DE" dirty="0"/>
              <a:t> Theorie durchgeführt werden kann</a:t>
            </a:r>
          </a:p>
          <a:p>
            <a:pPr marL="171450" indent="-171450">
              <a:buFontTx/>
              <a:buChar char="-"/>
            </a:pPr>
            <a:r>
              <a:rPr lang="de-DE" dirty="0"/>
              <a:t>Erfahren Sie, wie Theorien entwickelt werden können</a:t>
            </a:r>
          </a:p>
        </p:txBody>
      </p:sp>
      <p:sp>
        <p:nvSpPr>
          <p:cNvPr id="4" name="Slide Number Placeholder 3"/>
          <p:cNvSpPr>
            <a:spLocks noGrp="1"/>
          </p:cNvSpPr>
          <p:nvPr>
            <p:ph type="sldNum" sz="quarter" idx="5"/>
          </p:nvPr>
        </p:nvSpPr>
        <p:spPr/>
        <p:txBody>
          <a:bodyPr/>
          <a:lstStyle/>
          <a:p>
            <a:fld id="{38934EE8-1DD6-4929-B7B8-30F750D483F0}" type="slidenum">
              <a:rPr lang="en-US" smtClean="0"/>
              <a:t>2</a:t>
            </a:fld>
            <a:endParaRPr lang="en-US"/>
          </a:p>
        </p:txBody>
      </p:sp>
    </p:spTree>
    <p:extLst>
      <p:ext uri="{BB962C8B-B14F-4D97-AF65-F5344CB8AC3E}">
        <p14:creationId xmlns:p14="http://schemas.microsoft.com/office/powerpoint/2010/main" val="25995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Grounded</a:t>
            </a:r>
            <a:r>
              <a:rPr lang="de-DE" dirty="0"/>
              <a:t> Theory beschreibt nicht, was es ist, sondern was rauskommt – eine fundierte Theorie.</a:t>
            </a:r>
          </a:p>
          <a:p>
            <a:r>
              <a:rPr lang="de-DE" dirty="0"/>
              <a:t>Die GT ist also keine „Theorie“, sondern eine Methodik ( Methode)  eine systematische, theoretische Analyse qualitativer (und manchmal sogar quantitativer) Daten</a:t>
            </a:r>
          </a:p>
          <a:p>
            <a:r>
              <a:rPr lang="de-DE" dirty="0"/>
              <a:t>Sie wird hauptsächlich im Bereich der Datenanalyse mit qualitativem Feedback verwendet und ist der systematische Prozess zur Ableitung von Theorien durch einer konzeptuellen Abstraktion von Phänomenen und Zuordnung allgemeiner Konzepte (den Codes) zu einzelnen Vorkommen in den Daten</a:t>
            </a:r>
          </a:p>
          <a:p>
            <a:r>
              <a:rPr lang="de-DE" dirty="0"/>
              <a:t>Das Ziel der fundierten Theorie ist es, systematisch eine klare und überprüfbare Hypothese oder eine fundierte Theorie abzuleiten. Daher der Name.</a:t>
            </a:r>
          </a:p>
        </p:txBody>
      </p:sp>
      <p:sp>
        <p:nvSpPr>
          <p:cNvPr id="4" name="Slide Number Placeholder 3"/>
          <p:cNvSpPr>
            <a:spLocks noGrp="1"/>
          </p:cNvSpPr>
          <p:nvPr>
            <p:ph type="sldNum" sz="quarter" idx="5"/>
          </p:nvPr>
        </p:nvSpPr>
        <p:spPr/>
        <p:txBody>
          <a:bodyPr/>
          <a:lstStyle/>
          <a:p>
            <a:fld id="{38934EE8-1DD6-4929-B7B8-30F750D483F0}" type="slidenum">
              <a:rPr lang="en-US" smtClean="0"/>
              <a:t>3</a:t>
            </a:fld>
            <a:endParaRPr lang="en-US"/>
          </a:p>
        </p:txBody>
      </p:sp>
    </p:spTree>
    <p:extLst>
      <p:ext uri="{BB962C8B-B14F-4D97-AF65-F5344CB8AC3E}">
        <p14:creationId xmlns:p14="http://schemas.microsoft.com/office/powerpoint/2010/main" val="81562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Wichtig zunächst ist zu erwähnen, dass die </a:t>
            </a:r>
            <a:r>
              <a:rPr lang="de-DE" dirty="0" err="1"/>
              <a:t>Grounded</a:t>
            </a:r>
            <a:r>
              <a:rPr lang="de-DE" dirty="0"/>
              <a:t> Theory auf qualitative und quantitative Daten angewendet werden kann.</a:t>
            </a:r>
          </a:p>
          <a:p>
            <a:r>
              <a:rPr lang="de-DE" dirty="0"/>
              <a:t>Meist verwenden wir ihn jedoch zur Analyse qualitativer Daten, da für quantitative Daten meistens ein statistischen Verfahren existiert, mit dem sich später Modelle entwickeln lassen.</a:t>
            </a:r>
          </a:p>
          <a:p>
            <a:pPr marL="171450" indent="-171450">
              <a:buFont typeface="Arial" panose="020B0604020202020204" pitchFamily="34" charset="0"/>
              <a:buChar char="•"/>
            </a:pPr>
            <a:r>
              <a:rPr lang="de-DE" dirty="0"/>
              <a:t>Qualitative Daten können Interviewprotokolle, Videos, Audio, Bilder, </a:t>
            </a:r>
            <a:r>
              <a:rPr lang="de-DE" dirty="0" err="1"/>
              <a:t>Social</a:t>
            </a:r>
            <a:r>
              <a:rPr lang="de-DE" dirty="0"/>
              <a:t>-Media-Beiträge, Beobachtungen, Beiträge, Artikel, Forschungsarbeiten, sein…</a:t>
            </a:r>
          </a:p>
          <a:p>
            <a:pPr marL="171450" indent="-171450">
              <a:buFont typeface="Arial" panose="020B0604020202020204" pitchFamily="34" charset="0"/>
              <a:buChar char="•"/>
            </a:pPr>
            <a:r>
              <a:rPr lang="de-DE" dirty="0"/>
              <a:t>Wie gesagt, </a:t>
            </a:r>
            <a:r>
              <a:rPr lang="de-DE" dirty="0" err="1"/>
              <a:t>Grounded</a:t>
            </a:r>
            <a:r>
              <a:rPr lang="de-DE" dirty="0"/>
              <a:t> Theory ist der Prozess der konzeptuellen Abstraktion, bei dem generellen Vorkommen von auftretenden Mustern in den Daten allgemeine Konzepte (sogenannte Codes) zugewiesen werden.</a:t>
            </a:r>
            <a:br>
              <a:rPr lang="de-DE" dirty="0"/>
            </a:br>
            <a:r>
              <a:rPr lang="de-DE" dirty="0"/>
              <a:t>Solche Muster in den Daten zu finden, klingt zunächst einfach, ist aber aufwendig: man betrachtet sich alle, mehrere, oder einzelne Fälle und schaut nach Phänomenen, Artefakten – besondere Vorkommnisse, in den Daten, die sich so nicht erklären lassen, Ereignisse oder Muster.</a:t>
            </a:r>
          </a:p>
          <a:p>
            <a:r>
              <a:rPr lang="de-DE" dirty="0"/>
              <a:t>Oft rechtfertigt der Forscher durch diese Fallauswahl auch nur ein Bauchgefühl, eine besondere Intuition, die bei der Sichtung aufgefallen sein können.</a:t>
            </a:r>
          </a:p>
          <a:p>
            <a:pPr marL="171450" indent="-171450">
              <a:buFont typeface="Arial" panose="020B0604020202020204" pitchFamily="34" charset="0"/>
              <a:buChar char="•"/>
            </a:pPr>
            <a:r>
              <a:rPr lang="de-DE" dirty="0"/>
              <a:t>Wichtig ist aber auch, dass, das Herausziehen von Fällen nicht davon abhängen darf, wie oft oder wie selten Fälle in den Daten auftreten!</a:t>
            </a:r>
          </a:p>
          <a:p>
            <a:r>
              <a:rPr lang="de-DE" dirty="0"/>
              <a:t>Eine einzige, besondere Beobachtung kann so ein völlig neues Forschungsfeld eröffnen.</a:t>
            </a:r>
          </a:p>
        </p:txBody>
      </p:sp>
      <p:sp>
        <p:nvSpPr>
          <p:cNvPr id="4" name="Slide Number Placeholder 3"/>
          <p:cNvSpPr>
            <a:spLocks noGrp="1"/>
          </p:cNvSpPr>
          <p:nvPr>
            <p:ph type="sldNum" sz="quarter" idx="5"/>
          </p:nvPr>
        </p:nvSpPr>
        <p:spPr/>
        <p:txBody>
          <a:bodyPr/>
          <a:lstStyle/>
          <a:p>
            <a:fld id="{38934EE8-1DD6-4929-B7B8-30F750D483F0}" type="slidenum">
              <a:rPr lang="en-US" smtClean="0"/>
              <a:t>4</a:t>
            </a:fld>
            <a:endParaRPr lang="en-US"/>
          </a:p>
        </p:txBody>
      </p:sp>
    </p:spTree>
    <p:extLst>
      <p:ext uri="{BB962C8B-B14F-4D97-AF65-F5344CB8AC3E}">
        <p14:creationId xmlns:p14="http://schemas.microsoft.com/office/powerpoint/2010/main" val="356083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DE" dirty="0"/>
              <a:t>Die Analyse der </a:t>
            </a:r>
            <a:r>
              <a:rPr lang="de-DE" dirty="0" err="1"/>
              <a:t>Grounded</a:t>
            </a:r>
            <a:r>
              <a:rPr lang="de-DE" dirty="0"/>
              <a:t> Theory umfasst die folgenden grundlegenden Schritte: Text codieren und theoretisieren, dem Merken oder Auswendiglernen von Theorien, der Integration, Verfeinerungen und  dem eigentlichen Aufschreiben</a:t>
            </a:r>
          </a:p>
          <a:p>
            <a:r>
              <a:rPr lang="de-DE" dirty="0" err="1"/>
              <a:t>Strauss</a:t>
            </a:r>
            <a:r>
              <a:rPr lang="de-DE" dirty="0"/>
              <a:t> und Corbin unterscheiden drei Arten von Kodierungsverfahren, die meist nacheinander durchgeführt werden.</a:t>
            </a:r>
          </a:p>
          <a:p>
            <a:r>
              <a:rPr lang="de-DE" dirty="0"/>
              <a:t>Dem Open Coding, Axial Coding und dem </a:t>
            </a:r>
            <a:r>
              <a:rPr lang="de-DE" dirty="0" err="1"/>
              <a:t>Selective</a:t>
            </a:r>
            <a:r>
              <a:rPr lang="de-DE" dirty="0"/>
              <a:t> Coding.</a:t>
            </a:r>
          </a:p>
          <a:p>
            <a:r>
              <a:rPr lang="de-DE" dirty="0"/>
              <a:t>Was genau in den Verfahren wann passiert, obliegt dem Forscher, aber die Phasen sind dadurch hilfreich zu verstehen, was wir gerade machen.</a:t>
            </a:r>
          </a:p>
        </p:txBody>
      </p:sp>
      <p:sp>
        <p:nvSpPr>
          <p:cNvPr id="4" name="Slide Number Placeholder 3"/>
          <p:cNvSpPr>
            <a:spLocks noGrp="1"/>
          </p:cNvSpPr>
          <p:nvPr>
            <p:ph type="sldNum" sz="quarter" idx="5"/>
          </p:nvPr>
        </p:nvSpPr>
        <p:spPr/>
        <p:txBody>
          <a:bodyPr/>
          <a:lstStyle/>
          <a:p>
            <a:fld id="{38934EE8-1DD6-4929-B7B8-30F750D483F0}" type="slidenum">
              <a:rPr lang="en-US" smtClean="0"/>
              <a:t>5</a:t>
            </a:fld>
            <a:endParaRPr lang="en-US"/>
          </a:p>
        </p:txBody>
      </p:sp>
    </p:spTree>
    <p:extLst>
      <p:ext uri="{BB962C8B-B14F-4D97-AF65-F5344CB8AC3E}">
        <p14:creationId xmlns:p14="http://schemas.microsoft.com/office/powerpoint/2010/main" val="305020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Das Open Coding ist der Teil der Datenanalyse, der sich auf die Konzeptualisierung und Kategorisierung von Phänomenen durch eine intensive Analyse der Daten konzentriert – mit offenem Ausgang. Forscher suchen hier nicht nach den Mustern, die sie sich erhoffen, sondern solche, die durch die Daten gestützt werden. Im ersten Schritt werden die Daten in kleinere Teile – meist nach individuellen Äußerungen oder Aktionen - zerlegt und selbst gewählten Codes zugewiesen. Ziel dieser Analyse ist es, die Kernidee – bzw. das Konzept, das Thema oder Motiv - jeder Äußerung zu erfassen und einem beschreibenden Code zuzuweisen. Die Besonderheit bei der </a:t>
            </a:r>
            <a:r>
              <a:rPr lang="de-DE" dirty="0" err="1"/>
              <a:t>Grounded</a:t>
            </a:r>
            <a:r>
              <a:rPr lang="de-DE" dirty="0"/>
              <a:t> Theory, ist dass vorkommende Codes zwar gezählt werden können, aber da es sich um eine qualitative Analyse handelt, die Häufigkeit bei der eigentlichen Analyse aber ignoriert wird. Das bedeutet, dass eine einzige nebensächliche Bemerkung eines Einzelnen Probanden ebenso wichtig sein kann, wie das Hauptproblem, auf dem alle rumgeritten haben. Die Gefahr, dass sich dabei viel „überflüssige“ Codes einschleichen besteht dann nicht, wenn die offenen Codes unter Verwendung von Beschreibungen, die ebenfalls aus oder in der Nähe der Daten abgeleitet sind, auf Literatur Bezug nehmen können, die sich beispielsweise auf Theorien aus verwandten Disziplinen ableiten. Dieses Aufdröseln oder Herunterbrechen der Schlüsselkonzepte kann durch einfache Fragen erfolgen: Was ist das zugrundeliegende Phänomenen einer Beobachtung? Wer war daran beteiligt, Welche Aspekte haben noch eine Rolle gespielt? Wann ist es passiert, wie lange und wo? Was war die Intensität oder die Dauer des Phänomenons – was könnte die Ursache gewesen sein?</a:t>
            </a:r>
          </a:p>
          <a:p>
            <a:endParaRPr lang="de-DE" dirty="0"/>
          </a:p>
        </p:txBody>
      </p:sp>
      <p:sp>
        <p:nvSpPr>
          <p:cNvPr id="4" name="Slide Number Placeholder 3"/>
          <p:cNvSpPr>
            <a:spLocks noGrp="1"/>
          </p:cNvSpPr>
          <p:nvPr>
            <p:ph type="sldNum" sz="quarter" idx="5"/>
          </p:nvPr>
        </p:nvSpPr>
        <p:spPr/>
        <p:txBody>
          <a:bodyPr/>
          <a:lstStyle/>
          <a:p>
            <a:fld id="{38934EE8-1DD6-4929-B7B8-30F750D483F0}" type="slidenum">
              <a:rPr lang="en-US" smtClean="0"/>
              <a:t>6</a:t>
            </a:fld>
            <a:endParaRPr lang="en-US"/>
          </a:p>
        </p:txBody>
      </p:sp>
    </p:spTree>
    <p:extLst>
      <p:ext uri="{BB962C8B-B14F-4D97-AF65-F5344CB8AC3E}">
        <p14:creationId xmlns:p14="http://schemas.microsoft.com/office/powerpoint/2010/main" val="282906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Um nicht den Überblick zu verlieren verwenden viele dazu </a:t>
            </a:r>
            <a:r>
              <a:rPr lang="de-DE" dirty="0" err="1"/>
              <a:t>Postits</a:t>
            </a:r>
            <a:r>
              <a:rPr lang="de-DE" dirty="0"/>
              <a:t> oder Excel und arbeiten mit Filtern und Querverweisen. Technisch kann man die Codes selbst definieren, wichtig ist das Vorgehen festzuhalten.</a:t>
            </a:r>
          </a:p>
          <a:p>
            <a:r>
              <a:rPr lang="de-DE" dirty="0"/>
              <a:t>Wer diesen Ansatz wählt, darf natürlich den Aufwand nicht unterschätzen, den eine solche Analyse erfordert. </a:t>
            </a:r>
          </a:p>
          <a:p>
            <a:r>
              <a:rPr lang="de-DE" dirty="0"/>
              <a:t>Ich kenne Kollegen, die Monate damit verbracht haben, diese Analysen korrekt durchzuführen und am Ende kaum noch den Überblick behalten haben.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Mittlerweile gibt es auch Software, die einem in solchen Fällen behilflich ist, einiger Beispiele sind die </a:t>
            </a:r>
            <a:r>
              <a:rPr lang="de-DE" sz="1200" b="0" i="0" kern="1200" dirty="0">
                <a:solidFill>
                  <a:schemeClr val="tx1"/>
                </a:solidFill>
                <a:effectLst/>
                <a:latin typeface="+mn-lt"/>
                <a:ea typeface="+mn-ea"/>
                <a:cs typeface="+mn-cs"/>
              </a:rPr>
              <a:t>Computer-</a:t>
            </a:r>
            <a:r>
              <a:rPr lang="de-DE" sz="1200" b="0" i="0" kern="1200" dirty="0" err="1">
                <a:solidFill>
                  <a:schemeClr val="tx1"/>
                </a:solidFill>
                <a:effectLst/>
                <a:latin typeface="+mn-lt"/>
                <a:ea typeface="+mn-ea"/>
                <a:cs typeface="+mn-cs"/>
              </a:rPr>
              <a:t>assisted</a:t>
            </a:r>
            <a:r>
              <a:rPr lang="de-DE" sz="1200" b="0" i="0" kern="1200" dirty="0">
                <a:solidFill>
                  <a:schemeClr val="tx1"/>
                </a:solidFill>
                <a:effectLst/>
                <a:latin typeface="+mn-lt"/>
                <a:ea typeface="+mn-ea"/>
                <a:cs typeface="+mn-cs"/>
              </a:rPr>
              <a:t> qualitative </a:t>
            </a:r>
            <a:r>
              <a:rPr lang="de-DE" sz="1200" b="0" i="0" kern="1200" dirty="0" err="1">
                <a:solidFill>
                  <a:schemeClr val="tx1"/>
                </a:solidFill>
                <a:effectLst/>
                <a:latin typeface="+mn-lt"/>
                <a:ea typeface="+mn-ea"/>
                <a:cs typeface="+mn-cs"/>
              </a:rPr>
              <a:t>data</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analysis</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software</a:t>
            </a:r>
            <a:r>
              <a:rPr lang="de-DE" sz="1200" b="0" i="0" kern="1200" dirty="0">
                <a:solidFill>
                  <a:schemeClr val="tx1"/>
                </a:solidFill>
                <a:effectLst/>
                <a:latin typeface="+mn-lt"/>
                <a:ea typeface="+mn-ea"/>
                <a:cs typeface="+mn-cs"/>
              </a:rPr>
              <a:t> (CAQDAS),</a:t>
            </a:r>
            <a:r>
              <a:rPr lang="de-DE" dirty="0"/>
              <a:t> </a:t>
            </a:r>
            <a:r>
              <a:rPr lang="de-DE" sz="1200" b="0" i="0" kern="1200" dirty="0" err="1">
                <a:solidFill>
                  <a:schemeClr val="tx1"/>
                </a:solidFill>
                <a:effectLst/>
                <a:latin typeface="+mn-lt"/>
                <a:ea typeface="+mn-ea"/>
                <a:cs typeface="+mn-cs"/>
              </a:rPr>
              <a:t>qCoder</a:t>
            </a:r>
            <a:r>
              <a:rPr lang="de-DE" sz="1200" b="0" i="0" kern="1200" dirty="0">
                <a:solidFill>
                  <a:schemeClr val="tx1"/>
                </a:solidFill>
                <a:effectLst/>
                <a:latin typeface="+mn-lt"/>
                <a:ea typeface="+mn-ea"/>
                <a:cs typeface="+mn-cs"/>
              </a:rPr>
              <a:t> für R, das </a:t>
            </a:r>
            <a:r>
              <a:rPr lang="de-DE" sz="1200" b="0" i="0" u="none" strike="noStrike" kern="1200" dirty="0">
                <a:solidFill>
                  <a:schemeClr val="tx1"/>
                </a:solidFill>
                <a:effectLst/>
                <a:latin typeface="+mn-lt"/>
                <a:ea typeface="+mn-ea"/>
                <a:cs typeface="+mn-cs"/>
                <a:hlinkClick r:id="rId3"/>
              </a:rPr>
              <a:t>Coding Analysis Toolkit (CAT)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Aquad</a:t>
            </a:r>
            <a:r>
              <a:rPr lang="de-DE" sz="1200" b="0" i="0" u="none" strike="noStrike" kern="1200" dirty="0">
                <a:solidFill>
                  <a:schemeClr val="tx1"/>
                </a:solidFill>
                <a:effectLst/>
                <a:latin typeface="+mn-lt"/>
                <a:ea typeface="+mn-ea"/>
                <a:cs typeface="+mn-cs"/>
              </a:rPr>
              <a:t> oder </a:t>
            </a:r>
            <a:r>
              <a:rPr lang="de-DE" sz="1200" b="1" i="0" kern="1200" dirty="0">
                <a:solidFill>
                  <a:schemeClr val="tx1"/>
                </a:solidFill>
                <a:effectLst/>
                <a:latin typeface="+mn-lt"/>
                <a:ea typeface="+mn-ea"/>
                <a:cs typeface="+mn-cs"/>
              </a:rPr>
              <a:t>QDA Miner</a:t>
            </a:r>
          </a:p>
          <a:p>
            <a:endParaRPr lang="de-DE" dirty="0"/>
          </a:p>
        </p:txBody>
      </p:sp>
      <p:sp>
        <p:nvSpPr>
          <p:cNvPr id="4" name="Slide Number Placeholder 3"/>
          <p:cNvSpPr>
            <a:spLocks noGrp="1"/>
          </p:cNvSpPr>
          <p:nvPr>
            <p:ph type="sldNum" sz="quarter" idx="5"/>
          </p:nvPr>
        </p:nvSpPr>
        <p:spPr/>
        <p:txBody>
          <a:bodyPr/>
          <a:lstStyle/>
          <a:p>
            <a:fld id="{38934EE8-1DD6-4929-B7B8-30F750D483F0}" type="slidenum">
              <a:rPr lang="en-US" smtClean="0"/>
              <a:t>7</a:t>
            </a:fld>
            <a:endParaRPr lang="en-US"/>
          </a:p>
        </p:txBody>
      </p:sp>
    </p:spTree>
    <p:extLst>
      <p:ext uri="{BB962C8B-B14F-4D97-AF65-F5344CB8AC3E}">
        <p14:creationId xmlns:p14="http://schemas.microsoft.com/office/powerpoint/2010/main" val="225283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Wer Schlüsselkonzepte identifiziert hat, kann die Zustände, die während des Experiments geherrscht haben, diesen Konzepten zuweisen.</a:t>
            </a:r>
          </a:p>
          <a:p>
            <a:r>
              <a:rPr lang="de-DE" dirty="0"/>
              <a:t>Wichtig ist, das zentrale Kernphänomen zu identifizieren – und wir erinnern uns – es muss nicht immer das sein, was alle gesagt haben.</a:t>
            </a:r>
          </a:p>
          <a:p>
            <a:r>
              <a:rPr lang="de-DE" dirty="0"/>
              <a:t>Man spricht dabei auch von Axialem Coding – man schafft Kontext, um herauszufinden wie Aktionen und Interaktionsstrategien aussehen, die mit dem Phänomen umgehen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Wie sehen Konsequenzen aus, die sich aus bestimmten Handlungen oder Interaktionen ergeben. Wer nun verstanden hat, welche Faktoren bei der Interaktion mit Stiften in VR eine Rolle spielen, kann nun ein übergeordnete, umfassende Theorie seines Systems beschreiben.</a:t>
            </a:r>
          </a:p>
          <a:p>
            <a:endParaRPr lang="de-DE" dirty="0"/>
          </a:p>
        </p:txBody>
      </p:sp>
      <p:sp>
        <p:nvSpPr>
          <p:cNvPr id="4" name="Slide Number Placeholder 3"/>
          <p:cNvSpPr>
            <a:spLocks noGrp="1"/>
          </p:cNvSpPr>
          <p:nvPr>
            <p:ph type="sldNum" sz="quarter" idx="5"/>
          </p:nvPr>
        </p:nvSpPr>
        <p:spPr/>
        <p:txBody>
          <a:bodyPr/>
          <a:lstStyle/>
          <a:p>
            <a:fld id="{38934EE8-1DD6-4929-B7B8-30F750D483F0}" type="slidenum">
              <a:rPr lang="en-US" smtClean="0"/>
              <a:t>8</a:t>
            </a:fld>
            <a:endParaRPr lang="en-US"/>
          </a:p>
        </p:txBody>
      </p:sp>
    </p:spTree>
    <p:extLst>
      <p:ext uri="{BB962C8B-B14F-4D97-AF65-F5344CB8AC3E}">
        <p14:creationId xmlns:p14="http://schemas.microsoft.com/office/powerpoint/2010/main" val="254260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Das Ziel der selektiven Codierung besteht darin, die verschiedenen Kategorien, die während der axialen Codierung entwickelt, ausgearbeitet und miteinander in Beziehung gesetzt wurden, in eine große, zusammenhängende Theorie zu integrieren und damit die Forschungsfrage zu beantworten. Um dieses Ziel zu erreichen, werden die Ergebnisse der axialen Codierung weiter ausgearbeitet, integriert und validiert. Da sie ebenfalls Kontext schafft, ist die selektive Codierung der axialen Codierung ziemlich ähnlich, wird jedoch auf einer abstrakteren Ebene durchgeführt. Die Kategorien sind theoretisch in eine konsistente übergreifende Theorie integriert, da sie unter einer Kernkategorie zusammengefasst sind, die mit allen anderen Kategorien verknüpft ist, die in der axialen Codierung festgelegt wurden. Um nochmal das Beispiel mit dem Stift in VR zu bringen: Eine abgeleitete Theorie könnte sein: „Schreiben in VR funktioniert ziemlich ähnlich wie in echt, wenn DAS, DAS und DAS berücksichtigt wird. Die Interaktion verhält sich anders, wenn DAS, DAS oder DAS nicht wie in echt ist. Erweitert werden kann die Interaktion durch DIES DAS oder JENES.“</a:t>
            </a:r>
          </a:p>
          <a:p>
            <a:endParaRPr lang="de-DE" dirty="0"/>
          </a:p>
        </p:txBody>
      </p:sp>
      <p:sp>
        <p:nvSpPr>
          <p:cNvPr id="4" name="Slide Number Placeholder 3"/>
          <p:cNvSpPr>
            <a:spLocks noGrp="1"/>
          </p:cNvSpPr>
          <p:nvPr>
            <p:ph type="sldNum" sz="quarter" idx="5"/>
          </p:nvPr>
        </p:nvSpPr>
        <p:spPr/>
        <p:txBody>
          <a:bodyPr/>
          <a:lstStyle/>
          <a:p>
            <a:fld id="{38934EE8-1DD6-4929-B7B8-30F750D483F0}" type="slidenum">
              <a:rPr lang="en-US" smtClean="0"/>
              <a:t>9</a:t>
            </a:fld>
            <a:endParaRPr lang="en-US"/>
          </a:p>
        </p:txBody>
      </p:sp>
    </p:spTree>
    <p:extLst>
      <p:ext uri="{BB962C8B-B14F-4D97-AF65-F5344CB8AC3E}">
        <p14:creationId xmlns:p14="http://schemas.microsoft.com/office/powerpoint/2010/main" val="357493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3154BEC2-D09B-4CD1-9EA2-89FC05B25BF2}"/>
              </a:ext>
            </a:extLst>
          </p:cNvPr>
          <p:cNvSpPr>
            <a:spLocks noGrp="1"/>
          </p:cNvSpPr>
          <p:nvPr>
            <p:ph type="pic" sz="quarter" idx="13"/>
          </p:nvPr>
        </p:nvSpPr>
        <p:spPr>
          <a:xfrm>
            <a:off x="0" y="1089025"/>
            <a:ext cx="12192000" cy="2879725"/>
          </a:xfrm>
          <a:prstGeom prst="rect">
            <a:avLst/>
          </a:prstGeom>
        </p:spPr>
        <p:txBody>
          <a:bodyPr/>
          <a:lstStyle>
            <a:lvl1pPr marL="0">
              <a:defRPr/>
            </a:lvl1pPr>
          </a:lstStyle>
          <a:p>
            <a:endParaRPr lang="en-US" dirty="0"/>
          </a:p>
        </p:txBody>
      </p:sp>
      <p:sp>
        <p:nvSpPr>
          <p:cNvPr id="2" name="Title 1">
            <a:extLst>
              <a:ext uri="{FF2B5EF4-FFF2-40B4-BE49-F238E27FC236}">
                <a16:creationId xmlns:a16="http://schemas.microsoft.com/office/drawing/2014/main" id="{5F4A09D3-9A56-4D70-AB01-BC424B382397}"/>
              </a:ext>
            </a:extLst>
          </p:cNvPr>
          <p:cNvSpPr>
            <a:spLocks noGrp="1"/>
          </p:cNvSpPr>
          <p:nvPr>
            <p:ph type="ctrTitle"/>
          </p:nvPr>
        </p:nvSpPr>
        <p:spPr>
          <a:xfrm>
            <a:off x="695327" y="3968749"/>
            <a:ext cx="7956548" cy="1198412"/>
          </a:xfrm>
          <a:prstGeom prst="rect">
            <a:avLst/>
          </a:prstGeom>
        </p:spPr>
        <p:txBody>
          <a:bodyPr anchor="b">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B17D1ED-732F-4E2D-9A7F-62AAA6BF4E8C}"/>
              </a:ext>
            </a:extLst>
          </p:cNvPr>
          <p:cNvSpPr>
            <a:spLocks noGrp="1"/>
          </p:cNvSpPr>
          <p:nvPr>
            <p:ph type="subTitle" idx="1"/>
          </p:nvPr>
        </p:nvSpPr>
        <p:spPr>
          <a:xfrm>
            <a:off x="695325" y="5202085"/>
            <a:ext cx="11496675" cy="927253"/>
          </a:xfrm>
          <a:prstGeom prst="rect">
            <a:avLst/>
          </a:prstGeom>
        </p:spPr>
        <p:txBody>
          <a:bodyPr lIns="0" tIns="0" rIns="0" bIns="0">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A04D85-A798-4EE8-983B-ABFCB9D55E4A}"/>
              </a:ext>
            </a:extLst>
          </p:cNvPr>
          <p:cNvSpPr/>
          <p:nvPr userDrawn="1"/>
        </p:nvSpPr>
        <p:spPr>
          <a:xfrm>
            <a:off x="0" y="3968750"/>
            <a:ext cx="12192000" cy="138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4">
            <a:extLst>
              <a:ext uri="{FF2B5EF4-FFF2-40B4-BE49-F238E27FC236}">
                <a16:creationId xmlns:a16="http://schemas.microsoft.com/office/drawing/2014/main" id="{1FF7F2E1-BDFC-4820-BDEF-EFCE2E04CADC}"/>
              </a:ext>
            </a:extLst>
          </p:cNvPr>
          <p:cNvSpPr>
            <a:spLocks noGrp="1"/>
          </p:cNvSpPr>
          <p:nvPr>
            <p:ph type="pic" sz="quarter" idx="15"/>
          </p:nvPr>
        </p:nvSpPr>
        <p:spPr>
          <a:xfrm>
            <a:off x="6213687" y="371953"/>
            <a:ext cx="2534303" cy="502699"/>
          </a:xfrm>
          <a:prstGeom prst="rect">
            <a:avLst/>
          </a:prstGeom>
        </p:spPr>
        <p:txBody>
          <a:bodyPr/>
          <a:lstStyle/>
          <a:p>
            <a:endParaRPr lang="en-US" dirty="0"/>
          </a:p>
        </p:txBody>
      </p:sp>
      <p:sp>
        <p:nvSpPr>
          <p:cNvPr id="27" name="Picture Placeholder 24">
            <a:extLst>
              <a:ext uri="{FF2B5EF4-FFF2-40B4-BE49-F238E27FC236}">
                <a16:creationId xmlns:a16="http://schemas.microsoft.com/office/drawing/2014/main" id="{957E0D45-AD1A-4F04-B48D-D5ED9B2EC5EA}"/>
              </a:ext>
            </a:extLst>
          </p:cNvPr>
          <p:cNvSpPr>
            <a:spLocks noGrp="1"/>
          </p:cNvSpPr>
          <p:nvPr>
            <p:ph type="pic" sz="quarter" idx="16"/>
          </p:nvPr>
        </p:nvSpPr>
        <p:spPr>
          <a:xfrm>
            <a:off x="695325" y="371953"/>
            <a:ext cx="2749020" cy="502699"/>
          </a:xfrm>
          <a:prstGeom prst="rect">
            <a:avLst/>
          </a:prstGeom>
        </p:spPr>
        <p:txBody>
          <a:bodyPr/>
          <a:lstStyle/>
          <a:p>
            <a:endParaRPr lang="en-US" dirty="0"/>
          </a:p>
        </p:txBody>
      </p:sp>
      <p:sp>
        <p:nvSpPr>
          <p:cNvPr id="19" name="Picture Placeholder 24">
            <a:extLst>
              <a:ext uri="{FF2B5EF4-FFF2-40B4-BE49-F238E27FC236}">
                <a16:creationId xmlns:a16="http://schemas.microsoft.com/office/drawing/2014/main" id="{EA9F3FA5-4FE9-4C17-AD95-3D4AB5051265}"/>
              </a:ext>
            </a:extLst>
          </p:cNvPr>
          <p:cNvSpPr>
            <a:spLocks noGrp="1"/>
          </p:cNvSpPr>
          <p:nvPr>
            <p:ph type="pic" sz="quarter" idx="17"/>
          </p:nvPr>
        </p:nvSpPr>
        <p:spPr>
          <a:xfrm>
            <a:off x="3454506" y="371953"/>
            <a:ext cx="2749020" cy="502699"/>
          </a:xfrm>
          <a:prstGeom prst="rect">
            <a:avLst/>
          </a:prstGeom>
        </p:spPr>
        <p:txBody>
          <a:bodyPr/>
          <a:lstStyle/>
          <a:p>
            <a:endParaRPr lang="en-US" dirty="0"/>
          </a:p>
        </p:txBody>
      </p:sp>
      <p:sp>
        <p:nvSpPr>
          <p:cNvPr id="35" name="Textplatzhalter 33">
            <a:extLst>
              <a:ext uri="{FF2B5EF4-FFF2-40B4-BE49-F238E27FC236}">
                <a16:creationId xmlns:a16="http://schemas.microsoft.com/office/drawing/2014/main" id="{56E6E3EB-54DB-4637-AC45-F5DBF43AA3C2}"/>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6" name="Picture Placeholder 24">
            <a:extLst>
              <a:ext uri="{FF2B5EF4-FFF2-40B4-BE49-F238E27FC236}">
                <a16:creationId xmlns:a16="http://schemas.microsoft.com/office/drawing/2014/main" id="{AC0CF571-5E53-43BD-818C-433ACA21680A}"/>
              </a:ext>
            </a:extLst>
          </p:cNvPr>
          <p:cNvSpPr>
            <a:spLocks noGrp="1"/>
          </p:cNvSpPr>
          <p:nvPr>
            <p:ph type="pic" sz="quarter" idx="25"/>
          </p:nvPr>
        </p:nvSpPr>
        <p:spPr>
          <a:xfrm>
            <a:off x="8747657" y="371952"/>
            <a:ext cx="2534303" cy="502699"/>
          </a:xfrm>
          <a:prstGeom prst="rect">
            <a:avLst/>
          </a:prstGeom>
        </p:spPr>
        <p:txBody>
          <a:bodyPr/>
          <a:lstStyle/>
          <a:p>
            <a:endParaRPr lang="en-US" dirty="0"/>
          </a:p>
        </p:txBody>
      </p:sp>
      <p:sp>
        <p:nvSpPr>
          <p:cNvPr id="13" name="Datumsplatzhalter 12">
            <a:extLst>
              <a:ext uri="{FF2B5EF4-FFF2-40B4-BE49-F238E27FC236}">
                <a16:creationId xmlns:a16="http://schemas.microsoft.com/office/drawing/2014/main" id="{5EA87B94-F2A0-427E-B660-8569B5EA0977}"/>
              </a:ext>
            </a:extLst>
          </p:cNvPr>
          <p:cNvSpPr>
            <a:spLocks noGrp="1"/>
          </p:cNvSpPr>
          <p:nvPr>
            <p:ph type="dt" sz="half" idx="26"/>
          </p:nvPr>
        </p:nvSpPr>
        <p:spPr/>
        <p:txBody>
          <a:bodyPr/>
          <a:lstStyle/>
          <a:p>
            <a:fld id="{A7FD4101-24B4-40F9-A10C-172E9486C766}" type="datetime1">
              <a:rPr lang="en-US" smtClean="0"/>
              <a:t>5/17/2020</a:t>
            </a:fld>
            <a:endParaRPr lang="de-DE" dirty="0"/>
          </a:p>
        </p:txBody>
      </p:sp>
      <p:sp>
        <p:nvSpPr>
          <p:cNvPr id="14" name="Fußzeilenplatzhalter 13">
            <a:extLst>
              <a:ext uri="{FF2B5EF4-FFF2-40B4-BE49-F238E27FC236}">
                <a16:creationId xmlns:a16="http://schemas.microsoft.com/office/drawing/2014/main" id="{407E4E8E-7AEA-4798-B41B-E44C9A4442FB}"/>
              </a:ext>
            </a:extLst>
          </p:cNvPr>
          <p:cNvSpPr>
            <a:spLocks noGrp="1"/>
          </p:cNvSpPr>
          <p:nvPr>
            <p:ph type="ftr" sz="quarter" idx="27"/>
          </p:nvPr>
        </p:nvSpPr>
        <p:spPr/>
        <p:txBody>
          <a:bodyPr/>
          <a:lstStyle/>
          <a:p>
            <a:r>
              <a:rPr lang="de-DE"/>
              <a:t>Valentin Schwind</a:t>
            </a:r>
            <a:endParaRPr lang="de-DE" dirty="0"/>
          </a:p>
        </p:txBody>
      </p:sp>
      <p:sp>
        <p:nvSpPr>
          <p:cNvPr id="15" name="Foliennummernplatzhalter 14">
            <a:extLst>
              <a:ext uri="{FF2B5EF4-FFF2-40B4-BE49-F238E27FC236}">
                <a16:creationId xmlns:a16="http://schemas.microsoft.com/office/drawing/2014/main" id="{1BF9F099-A708-492B-9666-B1030F072A27}"/>
              </a:ext>
            </a:extLst>
          </p:cNvPr>
          <p:cNvSpPr>
            <a:spLocks noGrp="1"/>
          </p:cNvSpPr>
          <p:nvPr>
            <p:ph type="sldNum" sz="quarter" idx="28"/>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2176122049"/>
      </p:ext>
    </p:extLst>
  </p:cSld>
  <p:clrMapOvr>
    <a:masterClrMapping/>
  </p:clrMapOvr>
  <p:extLst>
    <p:ext uri="{DCECCB84-F9BA-43D5-87BE-67443E8EF086}">
      <p15:sldGuideLst xmlns:p15="http://schemas.microsoft.com/office/powerpoint/2012/main">
        <p15:guide id="1" pos="438" userDrawn="1">
          <p15:clr>
            <a:srgbClr val="FBAE40"/>
          </p15:clr>
        </p15:guide>
        <p15:guide id="2" pos="3840" userDrawn="1">
          <p15:clr>
            <a:srgbClr val="FBAE40"/>
          </p15:clr>
        </p15:guide>
        <p15:guide id="3" orient="horz" pos="39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923364"/>
            <a:ext cx="12192000" cy="4309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1808163"/>
            <a:ext cx="12193200" cy="1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5" y="1089025"/>
            <a:ext cx="10801350"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1ED2465A-354B-498C-8F0D-B6E8CD914088}"/>
              </a:ext>
            </a:extLst>
          </p:cNvPr>
          <p:cNvSpPr>
            <a:spLocks noGrp="1"/>
          </p:cNvSpPr>
          <p:nvPr>
            <p:ph type="dt" sz="half" idx="16"/>
          </p:nvPr>
        </p:nvSpPr>
        <p:spPr/>
        <p:txBody>
          <a:bodyPr/>
          <a:lstStyle/>
          <a:p>
            <a:fld id="{DDD301C6-5ED6-436C-8210-2FAD2059E7A6}" type="datetime1">
              <a:rPr lang="en-US" smtClean="0"/>
              <a:t>5/17/2020</a:t>
            </a:fld>
            <a:endParaRPr lang="de-DE"/>
          </a:p>
        </p:txBody>
      </p:sp>
      <p:sp>
        <p:nvSpPr>
          <p:cNvPr id="4" name="Fußzeilenplatzhalter 3">
            <a:extLst>
              <a:ext uri="{FF2B5EF4-FFF2-40B4-BE49-F238E27FC236}">
                <a16:creationId xmlns:a16="http://schemas.microsoft.com/office/drawing/2014/main" id="{D9BE2AFC-6727-4FDE-8F51-E24807504BD0}"/>
              </a:ext>
            </a:extLst>
          </p:cNvPr>
          <p:cNvSpPr>
            <a:spLocks noGrp="1"/>
          </p:cNvSpPr>
          <p:nvPr>
            <p:ph type="ftr" sz="quarter" idx="17"/>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4CF3DD65-D4B6-4CBA-8F49-7C802136F513}"/>
              </a:ext>
            </a:extLst>
          </p:cNvPr>
          <p:cNvSpPr>
            <a:spLocks noGrp="1"/>
          </p:cNvSpPr>
          <p:nvPr>
            <p:ph type="sldNum" sz="quarter" idx="18"/>
          </p:nvPr>
        </p:nvSpPr>
        <p:spPr/>
        <p:txBody>
          <a:bodyPr/>
          <a:lstStyle/>
          <a:p>
            <a:fld id="{C564DEAC-083F-4EA1-9D67-84BB3A537A3E}" type="slidenum">
              <a:rPr lang="de-DE" smtClean="0"/>
              <a:pPr/>
              <a:t>‹#›</a:t>
            </a:fld>
            <a:endParaRPr lang="de-DE"/>
          </a:p>
        </p:txBody>
      </p:sp>
      <p:sp>
        <p:nvSpPr>
          <p:cNvPr id="16" name="Textplatzhalter 33">
            <a:extLst>
              <a:ext uri="{FF2B5EF4-FFF2-40B4-BE49-F238E27FC236}">
                <a16:creationId xmlns:a16="http://schemas.microsoft.com/office/drawing/2014/main" id="{F4F6A13F-5E57-4B54-BFA6-0A43527F2004}"/>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61821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923364"/>
            <a:ext cx="8651875" cy="43103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1800770"/>
            <a:ext cx="8651875" cy="1190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7" y="1089025"/>
            <a:ext cx="10801348"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ED61675F-BC6F-4A23-9EB1-CE0952DF319B}"/>
              </a:ext>
            </a:extLst>
          </p:cNvPr>
          <p:cNvSpPr>
            <a:spLocks noGrp="1"/>
          </p:cNvSpPr>
          <p:nvPr>
            <p:ph type="dt" sz="half" idx="16"/>
          </p:nvPr>
        </p:nvSpPr>
        <p:spPr/>
        <p:txBody>
          <a:bodyPr/>
          <a:lstStyle/>
          <a:p>
            <a:fld id="{1D6F95B6-82D4-4571-859F-D704754C3A92}" type="datetime1">
              <a:rPr lang="en-US" smtClean="0"/>
              <a:t>5/17/2020</a:t>
            </a:fld>
            <a:endParaRPr lang="de-DE"/>
          </a:p>
        </p:txBody>
      </p:sp>
      <p:sp>
        <p:nvSpPr>
          <p:cNvPr id="4" name="Fußzeilenplatzhalter 3">
            <a:extLst>
              <a:ext uri="{FF2B5EF4-FFF2-40B4-BE49-F238E27FC236}">
                <a16:creationId xmlns:a16="http://schemas.microsoft.com/office/drawing/2014/main" id="{D4E47C82-39CB-49C1-943D-69194A0B1C60}"/>
              </a:ext>
            </a:extLst>
          </p:cNvPr>
          <p:cNvSpPr>
            <a:spLocks noGrp="1"/>
          </p:cNvSpPr>
          <p:nvPr>
            <p:ph type="ftr" sz="quarter" idx="17"/>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015E7D11-AB38-4770-AB91-61CB403CD9D5}"/>
              </a:ext>
            </a:extLst>
          </p:cNvPr>
          <p:cNvSpPr>
            <a:spLocks noGrp="1"/>
          </p:cNvSpPr>
          <p:nvPr>
            <p:ph type="sldNum" sz="quarter" idx="18"/>
          </p:nvPr>
        </p:nvSpPr>
        <p:spPr/>
        <p:txBody>
          <a:bodyPr/>
          <a:lstStyle/>
          <a:p>
            <a:fld id="{C564DEAC-083F-4EA1-9D67-84BB3A537A3E}" type="slidenum">
              <a:rPr lang="de-DE" smtClean="0"/>
              <a:pPr/>
              <a:t>‹#›</a:t>
            </a:fld>
            <a:endParaRPr lang="de-DE"/>
          </a:p>
        </p:txBody>
      </p:sp>
      <p:sp>
        <p:nvSpPr>
          <p:cNvPr id="16" name="Textplatzhalter 33">
            <a:extLst>
              <a:ext uri="{FF2B5EF4-FFF2-40B4-BE49-F238E27FC236}">
                <a16:creationId xmlns:a16="http://schemas.microsoft.com/office/drawing/2014/main" id="{F4C1A4AD-9D03-4E85-B564-9656BE5E6AE6}"/>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336078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FEB98-94C9-482E-B2D1-1E5EBBCAB07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71EF9CA-16DE-40AA-BC35-DDCB0EDB40DF}"/>
              </a:ext>
            </a:extLst>
          </p:cNvPr>
          <p:cNvSpPr>
            <a:spLocks noGrp="1"/>
          </p:cNvSpPr>
          <p:nvPr>
            <p:ph type="dt" sz="half" idx="10"/>
          </p:nvPr>
        </p:nvSpPr>
        <p:spPr/>
        <p:txBody>
          <a:bodyPr/>
          <a:lstStyle/>
          <a:p>
            <a:fld id="{6797CE2B-3CA9-4ECB-B7E2-2FBCBA832AFD}" type="datetime1">
              <a:rPr lang="en-US" smtClean="0"/>
              <a:t>5/17/2020</a:t>
            </a:fld>
            <a:endParaRPr lang="de-DE" dirty="0"/>
          </a:p>
        </p:txBody>
      </p:sp>
      <p:sp>
        <p:nvSpPr>
          <p:cNvPr id="4" name="Fußzeilenplatzhalter 3">
            <a:extLst>
              <a:ext uri="{FF2B5EF4-FFF2-40B4-BE49-F238E27FC236}">
                <a16:creationId xmlns:a16="http://schemas.microsoft.com/office/drawing/2014/main" id="{2005D478-1E0C-4E3C-B26E-DCA0722FAFFC}"/>
              </a:ext>
            </a:extLst>
          </p:cNvPr>
          <p:cNvSpPr>
            <a:spLocks noGrp="1"/>
          </p:cNvSpPr>
          <p:nvPr>
            <p:ph type="ftr" sz="quarter" idx="11"/>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9AC453C7-A396-4A2D-A2E5-8E461029793D}"/>
              </a:ext>
            </a:extLst>
          </p:cNvPr>
          <p:cNvSpPr>
            <a:spLocks noGrp="1"/>
          </p:cNvSpPr>
          <p:nvPr>
            <p:ph type="sldNum" sz="quarter" idx="12"/>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300190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384" y="365127"/>
            <a:ext cx="10801349" cy="723898"/>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696384" y="1268413"/>
            <a:ext cx="7955491" cy="4968875"/>
          </a:xfrm>
          <a:prstGeom prst="rect">
            <a:avLst/>
          </a:prstGeom>
        </p:spPr>
        <p:txBody>
          <a:bodyPr/>
          <a:lstStyle>
            <a:lvl1pPr defTabSz="227013">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platzhalter 33">
            <a:extLst>
              <a:ext uri="{FF2B5EF4-FFF2-40B4-BE49-F238E27FC236}">
                <a16:creationId xmlns:a16="http://schemas.microsoft.com/office/drawing/2014/main" id="{B805FCA1-6721-4848-BDAE-F9A120EE0584}"/>
              </a:ext>
            </a:extLst>
          </p:cNvPr>
          <p:cNvSpPr>
            <a:spLocks noGrp="1"/>
          </p:cNvSpPr>
          <p:nvPr>
            <p:ph type="body" sz="quarter" idx="21"/>
          </p:nvPr>
        </p:nvSpPr>
        <p:spPr>
          <a:xfrm>
            <a:off x="696385" y="6356350"/>
            <a:ext cx="5609166"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4" name="Datumsplatzhalter 3">
            <a:extLst>
              <a:ext uri="{FF2B5EF4-FFF2-40B4-BE49-F238E27FC236}">
                <a16:creationId xmlns:a16="http://schemas.microsoft.com/office/drawing/2014/main" id="{502C7EB8-0EDB-4865-A17D-01FFA13A6EFE}"/>
              </a:ext>
            </a:extLst>
          </p:cNvPr>
          <p:cNvSpPr>
            <a:spLocks noGrp="1"/>
          </p:cNvSpPr>
          <p:nvPr>
            <p:ph type="dt" sz="half" idx="22"/>
          </p:nvPr>
        </p:nvSpPr>
        <p:spPr/>
        <p:txBody>
          <a:bodyPr/>
          <a:lstStyle/>
          <a:p>
            <a:fld id="{507A0266-31C2-480D-B76C-72F99E84DA92}" type="datetime1">
              <a:rPr lang="en-US" smtClean="0"/>
              <a:t>5/17/2020</a:t>
            </a:fld>
            <a:endParaRPr lang="de-DE" dirty="0"/>
          </a:p>
        </p:txBody>
      </p:sp>
      <p:sp>
        <p:nvSpPr>
          <p:cNvPr id="5" name="Fußzeilenplatzhalter 4">
            <a:extLst>
              <a:ext uri="{FF2B5EF4-FFF2-40B4-BE49-F238E27FC236}">
                <a16:creationId xmlns:a16="http://schemas.microsoft.com/office/drawing/2014/main" id="{CEE1A125-FFBA-4438-A5C4-DCCE077537B2}"/>
              </a:ext>
            </a:extLst>
          </p:cNvPr>
          <p:cNvSpPr>
            <a:spLocks noGrp="1"/>
          </p:cNvSpPr>
          <p:nvPr>
            <p:ph type="ftr" sz="quarter" idx="23"/>
          </p:nvPr>
        </p:nvSpPr>
        <p:spPr/>
        <p:txBody>
          <a:bodyPr/>
          <a:lstStyle/>
          <a:p>
            <a:r>
              <a:rPr lang="de-DE"/>
              <a:t>Valentin Schwind</a:t>
            </a:r>
            <a:endParaRPr lang="de-DE" dirty="0"/>
          </a:p>
        </p:txBody>
      </p:sp>
      <p:sp>
        <p:nvSpPr>
          <p:cNvPr id="6" name="Foliennummernplatzhalter 5">
            <a:extLst>
              <a:ext uri="{FF2B5EF4-FFF2-40B4-BE49-F238E27FC236}">
                <a16:creationId xmlns:a16="http://schemas.microsoft.com/office/drawing/2014/main" id="{BC7C2CB6-E4A6-4ED8-8F9A-01982805810F}"/>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241509989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695327" y="115888"/>
            <a:ext cx="7956548"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695324" y="1592264"/>
            <a:ext cx="7956551" cy="4537074"/>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32D37C9-8C47-46F1-90DE-4D249E5D2F91}"/>
              </a:ext>
            </a:extLst>
          </p:cNvPr>
          <p:cNvSpPr>
            <a:spLocks noGrp="1"/>
          </p:cNvSpPr>
          <p:nvPr>
            <p:ph type="body" sz="quarter" idx="15" hasCustomPrompt="1"/>
          </p:nvPr>
        </p:nvSpPr>
        <p:spPr>
          <a:xfrm>
            <a:off x="695326" y="1089025"/>
            <a:ext cx="7956549"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11" name="Textplatzhalter 33">
            <a:extLst>
              <a:ext uri="{FF2B5EF4-FFF2-40B4-BE49-F238E27FC236}">
                <a16:creationId xmlns:a16="http://schemas.microsoft.com/office/drawing/2014/main" id="{1CC2D235-C613-4A23-9CE8-CC0F66C7F019}"/>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5" name="Datumsplatzhalter 4">
            <a:extLst>
              <a:ext uri="{FF2B5EF4-FFF2-40B4-BE49-F238E27FC236}">
                <a16:creationId xmlns:a16="http://schemas.microsoft.com/office/drawing/2014/main" id="{9AA33FBA-7D22-4532-AC9C-95B8E02232C8}"/>
              </a:ext>
            </a:extLst>
          </p:cNvPr>
          <p:cNvSpPr>
            <a:spLocks noGrp="1"/>
          </p:cNvSpPr>
          <p:nvPr>
            <p:ph type="dt" sz="half" idx="22"/>
          </p:nvPr>
        </p:nvSpPr>
        <p:spPr/>
        <p:txBody>
          <a:bodyPr/>
          <a:lstStyle/>
          <a:p>
            <a:fld id="{12A047AC-84AB-4DCC-AD14-D3F5A65A8522}" type="datetime1">
              <a:rPr lang="en-US" smtClean="0"/>
              <a:t>5/17/2020</a:t>
            </a:fld>
            <a:endParaRPr lang="de-DE" dirty="0"/>
          </a:p>
        </p:txBody>
      </p:sp>
      <p:sp>
        <p:nvSpPr>
          <p:cNvPr id="6" name="Fußzeilenplatzhalter 5">
            <a:extLst>
              <a:ext uri="{FF2B5EF4-FFF2-40B4-BE49-F238E27FC236}">
                <a16:creationId xmlns:a16="http://schemas.microsoft.com/office/drawing/2014/main" id="{49B7E09D-1A2C-4AFD-A321-1D82FF3C9B34}"/>
              </a:ext>
            </a:extLst>
          </p:cNvPr>
          <p:cNvSpPr>
            <a:spLocks noGrp="1"/>
          </p:cNvSpPr>
          <p:nvPr>
            <p:ph type="ftr" sz="quarter" idx="23"/>
          </p:nvPr>
        </p:nvSpPr>
        <p:spPr/>
        <p:txBody>
          <a:bodyPr/>
          <a:lstStyle/>
          <a:p>
            <a:r>
              <a:rPr lang="de-DE"/>
              <a:t>Valentin Schwind</a:t>
            </a:r>
            <a:endParaRPr lang="de-DE" dirty="0"/>
          </a:p>
        </p:txBody>
      </p:sp>
      <p:sp>
        <p:nvSpPr>
          <p:cNvPr id="8" name="Foliennummernplatzhalter 7">
            <a:extLst>
              <a:ext uri="{FF2B5EF4-FFF2-40B4-BE49-F238E27FC236}">
                <a16:creationId xmlns:a16="http://schemas.microsoft.com/office/drawing/2014/main" id="{5605FDB6-1F62-4B0D-821E-1DDA79D24034}"/>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421790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702623" y="115888"/>
            <a:ext cx="10794052"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702623" y="1592264"/>
            <a:ext cx="3806041" cy="4537074"/>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32D37C9-8C47-46F1-90DE-4D249E5D2F91}"/>
              </a:ext>
            </a:extLst>
          </p:cNvPr>
          <p:cNvSpPr>
            <a:spLocks noGrp="1"/>
          </p:cNvSpPr>
          <p:nvPr>
            <p:ph type="body" sz="quarter" idx="15" hasCustomPrompt="1"/>
          </p:nvPr>
        </p:nvSpPr>
        <p:spPr>
          <a:xfrm>
            <a:off x="702623" y="1089025"/>
            <a:ext cx="7949252"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8" name="Content Placeholder 2">
            <a:extLst>
              <a:ext uri="{FF2B5EF4-FFF2-40B4-BE49-F238E27FC236}">
                <a16:creationId xmlns:a16="http://schemas.microsoft.com/office/drawing/2014/main" id="{97FF797D-D68B-448F-9EF9-8565E16D3A99}"/>
              </a:ext>
            </a:extLst>
          </p:cNvPr>
          <p:cNvSpPr>
            <a:spLocks noGrp="1"/>
          </p:cNvSpPr>
          <p:nvPr>
            <p:ph idx="1"/>
          </p:nvPr>
        </p:nvSpPr>
        <p:spPr>
          <a:xfrm>
            <a:off x="4656138" y="1592264"/>
            <a:ext cx="3884592" cy="4537073"/>
          </a:xfrm>
          <a:prstGeom prst="rect">
            <a:avLst/>
          </a:prstGeom>
        </p:spPr>
        <p:txBody>
          <a:bodyPr/>
          <a:lstStyle>
            <a:lvl2pPr defTabSz="6876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platzhalter 33">
            <a:extLst>
              <a:ext uri="{FF2B5EF4-FFF2-40B4-BE49-F238E27FC236}">
                <a16:creationId xmlns:a16="http://schemas.microsoft.com/office/drawing/2014/main" id="{CF808356-F1D3-4E54-96FE-067E9605134F}"/>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2" name="Datumsplatzhalter 1">
            <a:extLst>
              <a:ext uri="{FF2B5EF4-FFF2-40B4-BE49-F238E27FC236}">
                <a16:creationId xmlns:a16="http://schemas.microsoft.com/office/drawing/2014/main" id="{B4285318-182B-4275-82AD-58FC8AEAF9F0}"/>
              </a:ext>
            </a:extLst>
          </p:cNvPr>
          <p:cNvSpPr>
            <a:spLocks noGrp="1"/>
          </p:cNvSpPr>
          <p:nvPr>
            <p:ph type="dt" sz="half" idx="22"/>
          </p:nvPr>
        </p:nvSpPr>
        <p:spPr/>
        <p:txBody>
          <a:bodyPr/>
          <a:lstStyle/>
          <a:p>
            <a:fld id="{A31F12A2-29F2-48D2-BB94-D68938C37B0A}" type="datetime1">
              <a:rPr lang="en-US" smtClean="0"/>
              <a:t>5/17/2020</a:t>
            </a:fld>
            <a:endParaRPr lang="de-DE" dirty="0"/>
          </a:p>
        </p:txBody>
      </p:sp>
      <p:sp>
        <p:nvSpPr>
          <p:cNvPr id="3" name="Fußzeilenplatzhalter 2">
            <a:extLst>
              <a:ext uri="{FF2B5EF4-FFF2-40B4-BE49-F238E27FC236}">
                <a16:creationId xmlns:a16="http://schemas.microsoft.com/office/drawing/2014/main" id="{20C33625-2406-4F76-A793-8CCD27FB720C}"/>
              </a:ext>
            </a:extLst>
          </p:cNvPr>
          <p:cNvSpPr>
            <a:spLocks noGrp="1"/>
          </p:cNvSpPr>
          <p:nvPr>
            <p:ph type="ftr" sz="quarter" idx="23"/>
          </p:nvPr>
        </p:nvSpPr>
        <p:spPr/>
        <p:txBody>
          <a:bodyPr/>
          <a:lstStyle/>
          <a:p>
            <a:r>
              <a:rPr lang="de-DE"/>
              <a:t>Valentin Schwind</a:t>
            </a:r>
            <a:endParaRPr lang="de-DE" dirty="0"/>
          </a:p>
        </p:txBody>
      </p:sp>
      <p:sp>
        <p:nvSpPr>
          <p:cNvPr id="11" name="Foliennummernplatzhalter 10">
            <a:extLst>
              <a:ext uri="{FF2B5EF4-FFF2-40B4-BE49-F238E27FC236}">
                <a16:creationId xmlns:a16="http://schemas.microsoft.com/office/drawing/2014/main" id="{2A0482F7-AF8F-4B8B-9F26-77EADFAB94AF}"/>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22247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695327" y="115888"/>
            <a:ext cx="10801348"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695327" y="1268412"/>
            <a:ext cx="10801348" cy="4860926"/>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platzhalter 33">
            <a:extLst>
              <a:ext uri="{FF2B5EF4-FFF2-40B4-BE49-F238E27FC236}">
                <a16:creationId xmlns:a16="http://schemas.microsoft.com/office/drawing/2014/main" id="{4670F045-806E-425A-86B4-32E0D5E863AA}"/>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4" name="Datumsplatzhalter 3">
            <a:extLst>
              <a:ext uri="{FF2B5EF4-FFF2-40B4-BE49-F238E27FC236}">
                <a16:creationId xmlns:a16="http://schemas.microsoft.com/office/drawing/2014/main" id="{7C6BF1CC-3BAD-4BB9-B717-3F5D044B8E8E}"/>
              </a:ext>
            </a:extLst>
          </p:cNvPr>
          <p:cNvSpPr>
            <a:spLocks noGrp="1"/>
          </p:cNvSpPr>
          <p:nvPr>
            <p:ph type="dt" sz="half" idx="22"/>
          </p:nvPr>
        </p:nvSpPr>
        <p:spPr/>
        <p:txBody>
          <a:bodyPr/>
          <a:lstStyle/>
          <a:p>
            <a:fld id="{E5D8AC0A-8CC0-4832-8208-8178F2C4EBF9}" type="datetime1">
              <a:rPr lang="en-US" smtClean="0"/>
              <a:t>5/17/2020</a:t>
            </a:fld>
            <a:endParaRPr lang="de-DE" dirty="0"/>
          </a:p>
        </p:txBody>
      </p:sp>
      <p:sp>
        <p:nvSpPr>
          <p:cNvPr id="5" name="Fußzeilenplatzhalter 4">
            <a:extLst>
              <a:ext uri="{FF2B5EF4-FFF2-40B4-BE49-F238E27FC236}">
                <a16:creationId xmlns:a16="http://schemas.microsoft.com/office/drawing/2014/main" id="{7BAE4930-1E0B-4443-8FCC-3EF9232EF91C}"/>
              </a:ext>
            </a:extLst>
          </p:cNvPr>
          <p:cNvSpPr>
            <a:spLocks noGrp="1"/>
          </p:cNvSpPr>
          <p:nvPr>
            <p:ph type="ftr" sz="quarter" idx="23"/>
          </p:nvPr>
        </p:nvSpPr>
        <p:spPr/>
        <p:txBody>
          <a:bodyPr/>
          <a:lstStyle/>
          <a:p>
            <a:r>
              <a:rPr lang="de-DE"/>
              <a:t>Valentin Schwind</a:t>
            </a:r>
            <a:endParaRPr lang="de-DE" dirty="0"/>
          </a:p>
        </p:txBody>
      </p:sp>
      <p:sp>
        <p:nvSpPr>
          <p:cNvPr id="6" name="Foliennummernplatzhalter 5">
            <a:extLst>
              <a:ext uri="{FF2B5EF4-FFF2-40B4-BE49-F238E27FC236}">
                <a16:creationId xmlns:a16="http://schemas.microsoft.com/office/drawing/2014/main" id="{8939AC7A-0B0A-4434-9B1F-404C0CCD4F1C}"/>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3558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9339-D1CD-4C3D-9D0E-B6D872D3DEE3}"/>
              </a:ext>
            </a:extLst>
          </p:cNvPr>
          <p:cNvSpPr>
            <a:spLocks noGrp="1"/>
          </p:cNvSpPr>
          <p:nvPr>
            <p:ph type="title"/>
          </p:nvPr>
        </p:nvSpPr>
        <p:spPr>
          <a:xfrm>
            <a:off x="695325" y="1089026"/>
            <a:ext cx="10801349" cy="2879724"/>
          </a:xfrm>
          <a:prstGeom prst="rect">
            <a:avLst/>
          </a:prstGeo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F518CBDE-B184-4EA4-86DB-E669BB3BB899}"/>
              </a:ext>
            </a:extLst>
          </p:cNvPr>
          <p:cNvSpPr>
            <a:spLocks noGrp="1"/>
          </p:cNvSpPr>
          <p:nvPr>
            <p:ph type="body" idx="1"/>
          </p:nvPr>
        </p:nvSpPr>
        <p:spPr>
          <a:xfrm>
            <a:off x="695325" y="4089747"/>
            <a:ext cx="10801349" cy="2039591"/>
          </a:xfrm>
          <a:prstGeom prst="rect">
            <a:avLst/>
          </a:prstGeom>
        </p:spPr>
        <p:txBody>
          <a:bodyPr lIns="0"/>
          <a:lstStyle>
            <a:lvl1pPr marL="0" indent="0">
              <a:lnSpc>
                <a:spcPct val="10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 name="Textplatzhalter 33">
            <a:extLst>
              <a:ext uri="{FF2B5EF4-FFF2-40B4-BE49-F238E27FC236}">
                <a16:creationId xmlns:a16="http://schemas.microsoft.com/office/drawing/2014/main" id="{4AFD0E6B-074F-4856-ADAE-6AFDE0AD3B83}"/>
              </a:ext>
            </a:extLst>
          </p:cNvPr>
          <p:cNvSpPr>
            <a:spLocks noGrp="1"/>
          </p:cNvSpPr>
          <p:nvPr>
            <p:ph type="body" sz="quarter" idx="21"/>
          </p:nvPr>
        </p:nvSpPr>
        <p:spPr>
          <a:xfrm>
            <a:off x="695326" y="6356350"/>
            <a:ext cx="830643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4" name="Datumsplatzhalter 3">
            <a:extLst>
              <a:ext uri="{FF2B5EF4-FFF2-40B4-BE49-F238E27FC236}">
                <a16:creationId xmlns:a16="http://schemas.microsoft.com/office/drawing/2014/main" id="{3C1BDC80-AA5D-4A78-98B0-C69933D7F526}"/>
              </a:ext>
            </a:extLst>
          </p:cNvPr>
          <p:cNvSpPr>
            <a:spLocks noGrp="1"/>
          </p:cNvSpPr>
          <p:nvPr>
            <p:ph type="dt" sz="half" idx="22"/>
          </p:nvPr>
        </p:nvSpPr>
        <p:spPr/>
        <p:txBody>
          <a:bodyPr/>
          <a:lstStyle/>
          <a:p>
            <a:fld id="{4467FFB0-8511-43F0-90E1-1C5F02E48CAD}" type="datetime1">
              <a:rPr lang="en-US" smtClean="0"/>
              <a:t>5/17/2020</a:t>
            </a:fld>
            <a:endParaRPr lang="de-DE" dirty="0"/>
          </a:p>
        </p:txBody>
      </p:sp>
      <p:sp>
        <p:nvSpPr>
          <p:cNvPr id="5" name="Fußzeilenplatzhalter 4">
            <a:extLst>
              <a:ext uri="{FF2B5EF4-FFF2-40B4-BE49-F238E27FC236}">
                <a16:creationId xmlns:a16="http://schemas.microsoft.com/office/drawing/2014/main" id="{720564B3-250D-42F0-9534-FD2B09C5F1B4}"/>
              </a:ext>
            </a:extLst>
          </p:cNvPr>
          <p:cNvSpPr>
            <a:spLocks noGrp="1"/>
          </p:cNvSpPr>
          <p:nvPr>
            <p:ph type="ftr" sz="quarter" idx="23"/>
          </p:nvPr>
        </p:nvSpPr>
        <p:spPr/>
        <p:txBody>
          <a:bodyPr/>
          <a:lstStyle/>
          <a:p>
            <a:r>
              <a:rPr lang="de-DE"/>
              <a:t>Valentin Schwind</a:t>
            </a:r>
            <a:endParaRPr lang="de-DE" dirty="0"/>
          </a:p>
        </p:txBody>
      </p:sp>
      <p:sp>
        <p:nvSpPr>
          <p:cNvPr id="6" name="Foliennummernplatzhalter 5">
            <a:extLst>
              <a:ext uri="{FF2B5EF4-FFF2-40B4-BE49-F238E27FC236}">
                <a16:creationId xmlns:a16="http://schemas.microsoft.com/office/drawing/2014/main" id="{0C36E6DB-4130-41F6-84C1-5598BFB23A9F}"/>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414775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8FDFE9C0-FC18-49FC-9D3B-448B3038E2F6}"/>
              </a:ext>
            </a:extLst>
          </p:cNvPr>
          <p:cNvSpPr>
            <a:spLocks noGrp="1"/>
          </p:cNvSpPr>
          <p:nvPr>
            <p:ph type="dt" sz="half" idx="10"/>
          </p:nvPr>
        </p:nvSpPr>
        <p:spPr/>
        <p:txBody>
          <a:bodyPr/>
          <a:lstStyle/>
          <a:p>
            <a:fld id="{FEEC50B8-FC89-4A07-A1E8-40CA2CE25244}" type="datetime1">
              <a:rPr lang="en-US" smtClean="0"/>
              <a:t>5/17/2020</a:t>
            </a:fld>
            <a:endParaRPr lang="de-DE"/>
          </a:p>
        </p:txBody>
      </p:sp>
      <p:sp>
        <p:nvSpPr>
          <p:cNvPr id="8" name="Fußzeilenplatzhalter 7">
            <a:extLst>
              <a:ext uri="{FF2B5EF4-FFF2-40B4-BE49-F238E27FC236}">
                <a16:creationId xmlns:a16="http://schemas.microsoft.com/office/drawing/2014/main" id="{BCA537D9-DB87-462B-9880-94A85866FA1A}"/>
              </a:ext>
            </a:extLst>
          </p:cNvPr>
          <p:cNvSpPr>
            <a:spLocks noGrp="1"/>
          </p:cNvSpPr>
          <p:nvPr>
            <p:ph type="ftr" sz="quarter" idx="11"/>
          </p:nvPr>
        </p:nvSpPr>
        <p:spPr/>
        <p:txBody>
          <a:bodyPr/>
          <a:lstStyle/>
          <a:p>
            <a:r>
              <a:rPr lang="de-DE"/>
              <a:t>Valentin Schwind</a:t>
            </a:r>
            <a:endParaRPr lang="de-DE" dirty="0"/>
          </a:p>
        </p:txBody>
      </p:sp>
      <p:sp>
        <p:nvSpPr>
          <p:cNvPr id="9" name="Foliennummernplatzhalter 8">
            <a:extLst>
              <a:ext uri="{FF2B5EF4-FFF2-40B4-BE49-F238E27FC236}">
                <a16:creationId xmlns:a16="http://schemas.microsoft.com/office/drawing/2014/main" id="{816211B0-F335-4163-9F0F-D0713D573512}"/>
              </a:ext>
            </a:extLst>
          </p:cNvPr>
          <p:cNvSpPr>
            <a:spLocks noGrp="1"/>
          </p:cNvSpPr>
          <p:nvPr>
            <p:ph type="sldNum" sz="quarter" idx="12"/>
          </p:nvPr>
        </p:nvSpPr>
        <p:spPr/>
        <p:txBody>
          <a:bodyPr/>
          <a:lstStyle/>
          <a:p>
            <a:fld id="{C564DEAC-083F-4EA1-9D67-84BB3A537A3E}" type="slidenum">
              <a:rPr lang="de-DE" smtClean="0"/>
              <a:pPr/>
              <a:t>‹#›</a:t>
            </a:fld>
            <a:endParaRPr lang="de-DE"/>
          </a:p>
        </p:txBody>
      </p:sp>
      <p:sp>
        <p:nvSpPr>
          <p:cNvPr id="11" name="Textplatzhalter 33">
            <a:extLst>
              <a:ext uri="{FF2B5EF4-FFF2-40B4-BE49-F238E27FC236}">
                <a16:creationId xmlns:a16="http://schemas.microsoft.com/office/drawing/2014/main" id="{25091D95-C517-4494-818D-3614D52BC38C}"/>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237288"/>
          </a:xfrm>
        </p:spPr>
        <p:txBody>
          <a:bodyPr/>
          <a:lstStyle/>
          <a:p>
            <a:endParaRPr lang="de-DE" dirty="0"/>
          </a:p>
        </p:txBody>
      </p:sp>
      <p:sp>
        <p:nvSpPr>
          <p:cNvPr id="10" name="Textplatzhalter 33">
            <a:extLst>
              <a:ext uri="{FF2B5EF4-FFF2-40B4-BE49-F238E27FC236}">
                <a16:creationId xmlns:a16="http://schemas.microsoft.com/office/drawing/2014/main" id="{94CAE3FC-6193-4A75-93E4-FCAA1502D07A}"/>
              </a:ext>
            </a:extLst>
          </p:cNvPr>
          <p:cNvSpPr>
            <a:spLocks noGrp="1"/>
          </p:cNvSpPr>
          <p:nvPr>
            <p:ph type="body" sz="quarter" idx="23"/>
          </p:nvPr>
        </p:nvSpPr>
        <p:spPr>
          <a:xfrm>
            <a:off x="695325" y="5448563"/>
            <a:ext cx="10801350" cy="658789"/>
          </a:xfrm>
        </p:spPr>
        <p:txBody>
          <a:bodyPr lIns="0" tIns="0" rIns="0" bIns="0" anchor="b">
            <a:normAutofit/>
          </a:bodyPr>
          <a:lstStyle>
            <a:lvl1pPr marL="0" indent="0" algn="l">
              <a:spcBef>
                <a:spcPts val="0"/>
              </a:spcBef>
              <a:spcAft>
                <a:spcPts val="0"/>
              </a:spcAft>
              <a:buNone/>
              <a:defRPr sz="1400" b="0" baseline="0">
                <a:solidFill>
                  <a:schemeClr val="tx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228518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8FDFE9C0-FC18-49FC-9D3B-448B3038E2F6}"/>
              </a:ext>
            </a:extLst>
          </p:cNvPr>
          <p:cNvSpPr>
            <a:spLocks noGrp="1"/>
          </p:cNvSpPr>
          <p:nvPr>
            <p:ph type="dt" sz="half" idx="10"/>
          </p:nvPr>
        </p:nvSpPr>
        <p:spPr/>
        <p:txBody>
          <a:bodyPr/>
          <a:lstStyle/>
          <a:p>
            <a:fld id="{8EBAC9F4-C38F-42AB-AEAB-81E1E5FA7E70}" type="datetime1">
              <a:rPr lang="en-US" smtClean="0"/>
              <a:t>5/17/2020</a:t>
            </a:fld>
            <a:endParaRPr lang="de-DE"/>
          </a:p>
        </p:txBody>
      </p:sp>
      <p:sp>
        <p:nvSpPr>
          <p:cNvPr id="8" name="Fußzeilenplatzhalter 7">
            <a:extLst>
              <a:ext uri="{FF2B5EF4-FFF2-40B4-BE49-F238E27FC236}">
                <a16:creationId xmlns:a16="http://schemas.microsoft.com/office/drawing/2014/main" id="{BCA537D9-DB87-462B-9880-94A85866FA1A}"/>
              </a:ext>
            </a:extLst>
          </p:cNvPr>
          <p:cNvSpPr>
            <a:spLocks noGrp="1"/>
          </p:cNvSpPr>
          <p:nvPr>
            <p:ph type="ftr" sz="quarter" idx="11"/>
          </p:nvPr>
        </p:nvSpPr>
        <p:spPr/>
        <p:txBody>
          <a:bodyPr/>
          <a:lstStyle/>
          <a:p>
            <a:r>
              <a:rPr lang="de-DE"/>
              <a:t>Valentin Schwind</a:t>
            </a:r>
            <a:endParaRPr lang="de-DE" dirty="0"/>
          </a:p>
        </p:txBody>
      </p:sp>
      <p:sp>
        <p:nvSpPr>
          <p:cNvPr id="9" name="Foliennummernplatzhalter 8">
            <a:extLst>
              <a:ext uri="{FF2B5EF4-FFF2-40B4-BE49-F238E27FC236}">
                <a16:creationId xmlns:a16="http://schemas.microsoft.com/office/drawing/2014/main" id="{816211B0-F335-4163-9F0F-D0713D573512}"/>
              </a:ext>
            </a:extLst>
          </p:cNvPr>
          <p:cNvSpPr>
            <a:spLocks noGrp="1"/>
          </p:cNvSpPr>
          <p:nvPr>
            <p:ph type="sldNum" sz="quarter" idx="12"/>
          </p:nvPr>
        </p:nvSpPr>
        <p:spPr/>
        <p:txBody>
          <a:bodyPr/>
          <a:lstStyle/>
          <a:p>
            <a:fld id="{C564DEAC-083F-4EA1-9D67-84BB3A537A3E}" type="slidenum">
              <a:rPr lang="de-DE" smtClean="0"/>
              <a:pPr/>
              <a:t>‹#›</a:t>
            </a:fld>
            <a:endParaRPr lang="de-DE"/>
          </a:p>
        </p:txBody>
      </p:sp>
      <p:sp>
        <p:nvSpPr>
          <p:cNvPr id="11" name="Textplatzhalter 33">
            <a:extLst>
              <a:ext uri="{FF2B5EF4-FFF2-40B4-BE49-F238E27FC236}">
                <a16:creationId xmlns:a16="http://schemas.microsoft.com/office/drawing/2014/main" id="{25091D95-C517-4494-818D-3614D52BC38C}"/>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237288"/>
          </a:xfrm>
        </p:spPr>
        <p:txBody>
          <a:bodyPr/>
          <a:lstStyle>
            <a:lvl1pPr>
              <a:defRPr>
                <a:solidFill>
                  <a:schemeClr val="tx1"/>
                </a:solidFill>
              </a:defRPr>
            </a:lvl1pPr>
          </a:lstStyle>
          <a:p>
            <a:endParaRPr lang="de-DE" dirty="0"/>
          </a:p>
        </p:txBody>
      </p:sp>
      <p:sp>
        <p:nvSpPr>
          <p:cNvPr id="10" name="Textplatzhalter 33">
            <a:extLst>
              <a:ext uri="{FF2B5EF4-FFF2-40B4-BE49-F238E27FC236}">
                <a16:creationId xmlns:a16="http://schemas.microsoft.com/office/drawing/2014/main" id="{94CAE3FC-6193-4A75-93E4-FCAA1502D07A}"/>
              </a:ext>
            </a:extLst>
          </p:cNvPr>
          <p:cNvSpPr>
            <a:spLocks noGrp="1"/>
          </p:cNvSpPr>
          <p:nvPr>
            <p:ph type="body" sz="quarter" idx="23"/>
          </p:nvPr>
        </p:nvSpPr>
        <p:spPr>
          <a:xfrm>
            <a:off x="695325" y="430236"/>
            <a:ext cx="10801350" cy="658789"/>
          </a:xfrm>
        </p:spPr>
        <p:txBody>
          <a:bodyPr lIns="0" tIns="0" rIns="0" bIns="0" anchor="t">
            <a:normAutofit/>
          </a:bodyPr>
          <a:lstStyle>
            <a:lvl1pPr marL="0" indent="0" algn="l">
              <a:spcBef>
                <a:spcPts val="0"/>
              </a:spcBef>
              <a:spcAft>
                <a:spcPts val="0"/>
              </a:spcAft>
              <a:buNone/>
              <a:defRPr sz="1400" b="0" baseline="0">
                <a:solidFill>
                  <a:schemeClr val="tx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98871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
            <a:ext cx="3000786" cy="623375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Rectangle 14">
            <a:extLst>
              <a:ext uri="{FF2B5EF4-FFF2-40B4-BE49-F238E27FC236}">
                <a16:creationId xmlns:a16="http://schemas.microsoft.com/office/drawing/2014/main" id="{932AD0B1-3165-4B2D-B899-6312064BE865}"/>
              </a:ext>
            </a:extLst>
          </p:cNvPr>
          <p:cNvSpPr/>
          <p:nvPr userDrawn="1"/>
        </p:nvSpPr>
        <p:spPr>
          <a:xfrm rot="5400000">
            <a:off x="-370283" y="3371399"/>
            <a:ext cx="6858000" cy="1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3734790" y="365126"/>
            <a:ext cx="5341224" cy="723900"/>
          </a:xfrm>
        </p:spPr>
        <p:txBody>
          <a:bodyPr/>
          <a:lstStyle/>
          <a:p>
            <a:r>
              <a:rPr lang="en-US" dirty="0"/>
              <a:t>Click to edit Master title style</a:t>
            </a:r>
          </a:p>
        </p:txBody>
      </p:sp>
      <p:sp>
        <p:nvSpPr>
          <p:cNvPr id="19" name="Text Placeholder 18">
            <a:extLst>
              <a:ext uri="{FF2B5EF4-FFF2-40B4-BE49-F238E27FC236}">
                <a16:creationId xmlns:a16="http://schemas.microsoft.com/office/drawing/2014/main" id="{97F5D411-2DE6-483B-87D6-585923619774}"/>
              </a:ext>
            </a:extLst>
          </p:cNvPr>
          <p:cNvSpPr>
            <a:spLocks noGrp="1"/>
          </p:cNvSpPr>
          <p:nvPr>
            <p:ph type="body" sz="quarter" idx="13"/>
          </p:nvPr>
        </p:nvSpPr>
        <p:spPr>
          <a:xfrm>
            <a:off x="3734790" y="1592264"/>
            <a:ext cx="5341224" cy="44924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3734790" y="1089025"/>
            <a:ext cx="5341224"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729C9F29-9467-4790-A990-E3BA7DDC2150}"/>
              </a:ext>
            </a:extLst>
          </p:cNvPr>
          <p:cNvSpPr>
            <a:spLocks noGrp="1"/>
          </p:cNvSpPr>
          <p:nvPr>
            <p:ph type="dt" sz="half" idx="16"/>
          </p:nvPr>
        </p:nvSpPr>
        <p:spPr/>
        <p:txBody>
          <a:bodyPr/>
          <a:lstStyle/>
          <a:p>
            <a:fld id="{DF0F65FA-3537-44DD-B987-14D6BF6CF6F2}" type="datetime1">
              <a:rPr lang="en-US" smtClean="0"/>
              <a:t>5/17/2020</a:t>
            </a:fld>
            <a:endParaRPr lang="de-DE"/>
          </a:p>
        </p:txBody>
      </p:sp>
      <p:sp>
        <p:nvSpPr>
          <p:cNvPr id="4" name="Fußzeilenplatzhalter 3">
            <a:extLst>
              <a:ext uri="{FF2B5EF4-FFF2-40B4-BE49-F238E27FC236}">
                <a16:creationId xmlns:a16="http://schemas.microsoft.com/office/drawing/2014/main" id="{CD1AA870-E424-487E-9777-032CB20FB808}"/>
              </a:ext>
            </a:extLst>
          </p:cNvPr>
          <p:cNvSpPr>
            <a:spLocks noGrp="1"/>
          </p:cNvSpPr>
          <p:nvPr>
            <p:ph type="ftr" sz="quarter" idx="17"/>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1B620C02-7CF1-46A5-9245-1E7D7C8FFA6C}"/>
              </a:ext>
            </a:extLst>
          </p:cNvPr>
          <p:cNvSpPr>
            <a:spLocks noGrp="1"/>
          </p:cNvSpPr>
          <p:nvPr>
            <p:ph type="sldNum" sz="quarter" idx="18"/>
          </p:nvPr>
        </p:nvSpPr>
        <p:spPr/>
        <p:txBody>
          <a:bodyPr/>
          <a:lstStyle/>
          <a:p>
            <a:fld id="{C564DEAC-083F-4EA1-9D67-84BB3A537A3E}" type="slidenum">
              <a:rPr lang="de-DE" smtClean="0"/>
              <a:pPr/>
              <a:t>‹#›</a:t>
            </a:fld>
            <a:endParaRPr lang="de-DE"/>
          </a:p>
        </p:txBody>
      </p:sp>
      <p:sp>
        <p:nvSpPr>
          <p:cNvPr id="16" name="Textplatzhalter 33">
            <a:extLst>
              <a:ext uri="{FF2B5EF4-FFF2-40B4-BE49-F238E27FC236}">
                <a16:creationId xmlns:a16="http://schemas.microsoft.com/office/drawing/2014/main" id="{F242F43B-6E1D-4F28-8F19-19918A2E6F6E}"/>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00510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3968751"/>
            <a:ext cx="8651875" cy="22650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3846158"/>
            <a:ext cx="8651875" cy="1225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19" name="Text Placeholder 18">
            <a:extLst>
              <a:ext uri="{FF2B5EF4-FFF2-40B4-BE49-F238E27FC236}">
                <a16:creationId xmlns:a16="http://schemas.microsoft.com/office/drawing/2014/main" id="{97F5D411-2DE6-483B-87D6-585923619774}"/>
              </a:ext>
            </a:extLst>
          </p:cNvPr>
          <p:cNvSpPr>
            <a:spLocks noGrp="1"/>
          </p:cNvSpPr>
          <p:nvPr>
            <p:ph type="body" sz="quarter" idx="13"/>
          </p:nvPr>
        </p:nvSpPr>
        <p:spPr>
          <a:xfrm>
            <a:off x="695326" y="1811916"/>
            <a:ext cx="7956549" cy="203799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7" y="1089025"/>
            <a:ext cx="10801348"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D46B8C75-D5B2-4AC9-8C30-F373F3B7AE36}"/>
              </a:ext>
            </a:extLst>
          </p:cNvPr>
          <p:cNvSpPr>
            <a:spLocks noGrp="1"/>
          </p:cNvSpPr>
          <p:nvPr>
            <p:ph type="dt" sz="half" idx="16"/>
          </p:nvPr>
        </p:nvSpPr>
        <p:spPr/>
        <p:txBody>
          <a:bodyPr/>
          <a:lstStyle/>
          <a:p>
            <a:fld id="{CC10FFCE-489A-4035-9E81-616285FE8385}" type="datetime1">
              <a:rPr lang="en-US" smtClean="0"/>
              <a:t>5/17/2020</a:t>
            </a:fld>
            <a:endParaRPr lang="de-DE"/>
          </a:p>
        </p:txBody>
      </p:sp>
      <p:sp>
        <p:nvSpPr>
          <p:cNvPr id="4" name="Fußzeilenplatzhalter 3">
            <a:extLst>
              <a:ext uri="{FF2B5EF4-FFF2-40B4-BE49-F238E27FC236}">
                <a16:creationId xmlns:a16="http://schemas.microsoft.com/office/drawing/2014/main" id="{6F017C71-5FC7-42A7-83BA-25BA02E968C9}"/>
              </a:ext>
            </a:extLst>
          </p:cNvPr>
          <p:cNvSpPr>
            <a:spLocks noGrp="1"/>
          </p:cNvSpPr>
          <p:nvPr>
            <p:ph type="ftr" sz="quarter" idx="17"/>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8C3859DE-9B48-4A38-B4ED-4B67BB102778}"/>
              </a:ext>
            </a:extLst>
          </p:cNvPr>
          <p:cNvSpPr>
            <a:spLocks noGrp="1"/>
          </p:cNvSpPr>
          <p:nvPr>
            <p:ph type="sldNum" sz="quarter" idx="18"/>
          </p:nvPr>
        </p:nvSpPr>
        <p:spPr/>
        <p:txBody>
          <a:bodyPr/>
          <a:lstStyle/>
          <a:p>
            <a:fld id="{C564DEAC-083F-4EA1-9D67-84BB3A537A3E}" type="slidenum">
              <a:rPr lang="de-DE" smtClean="0"/>
              <a:pPr/>
              <a:t>‹#›</a:t>
            </a:fld>
            <a:endParaRPr lang="de-DE"/>
          </a:p>
        </p:txBody>
      </p:sp>
      <p:sp>
        <p:nvSpPr>
          <p:cNvPr id="16" name="Textplatzhalter 33">
            <a:extLst>
              <a:ext uri="{FF2B5EF4-FFF2-40B4-BE49-F238E27FC236}">
                <a16:creationId xmlns:a16="http://schemas.microsoft.com/office/drawing/2014/main" id="{64429B62-8741-49E0-AB30-FF383524DCDF}"/>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365306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A914B142-9A3C-4A05-98CF-6ECAAF874762}"/>
              </a:ext>
            </a:extLst>
          </p:cNvPr>
          <p:cNvSpPr/>
          <p:nvPr userDrawn="1"/>
        </p:nvSpPr>
        <p:spPr>
          <a:xfrm>
            <a:off x="8668084" y="6237963"/>
            <a:ext cx="3523915" cy="620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833A2633-E822-4B21-A181-3E155CEA4670}"/>
              </a:ext>
            </a:extLst>
          </p:cNvPr>
          <p:cNvSpPr/>
          <p:nvPr userDrawn="1"/>
        </p:nvSpPr>
        <p:spPr>
          <a:xfrm>
            <a:off x="0" y="6237963"/>
            <a:ext cx="8651874" cy="620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 Placeholder 11">
            <a:extLst>
              <a:ext uri="{FF2B5EF4-FFF2-40B4-BE49-F238E27FC236}">
                <a16:creationId xmlns:a16="http://schemas.microsoft.com/office/drawing/2014/main" id="{65909326-5AF4-4A88-97FF-ECA0369798D8}"/>
              </a:ext>
            </a:extLst>
          </p:cNvPr>
          <p:cNvSpPr>
            <a:spLocks noGrp="1"/>
          </p:cNvSpPr>
          <p:nvPr>
            <p:ph type="body" idx="1"/>
          </p:nvPr>
        </p:nvSpPr>
        <p:spPr>
          <a:xfrm>
            <a:off x="695326" y="1592263"/>
            <a:ext cx="7956550" cy="45370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2">
            <a:extLst>
              <a:ext uri="{FF2B5EF4-FFF2-40B4-BE49-F238E27FC236}">
                <a16:creationId xmlns:a16="http://schemas.microsoft.com/office/drawing/2014/main" id="{0EB72566-25B1-4AC5-8DFD-74DB68298277}"/>
              </a:ext>
            </a:extLst>
          </p:cNvPr>
          <p:cNvSpPr>
            <a:spLocks noGrp="1"/>
          </p:cNvSpPr>
          <p:nvPr>
            <p:ph type="title"/>
          </p:nvPr>
        </p:nvSpPr>
        <p:spPr>
          <a:xfrm>
            <a:off x="695325" y="136525"/>
            <a:ext cx="10801349" cy="952501"/>
          </a:xfrm>
          <a:prstGeom prst="rect">
            <a:avLst/>
          </a:prstGeom>
        </p:spPr>
        <p:txBody>
          <a:bodyPr vert="horz" lIns="0" tIns="0" rIns="0" bIns="0" rtlCol="0" anchor="b" anchorCtr="0">
            <a:noAutofit/>
          </a:bodyPr>
          <a:lstStyle/>
          <a:p>
            <a:r>
              <a:rPr lang="en-US" dirty="0"/>
              <a:t>Click to edit Master title style</a:t>
            </a:r>
          </a:p>
        </p:txBody>
      </p:sp>
      <p:sp>
        <p:nvSpPr>
          <p:cNvPr id="20" name="Datumsplatzhalter 19">
            <a:extLst>
              <a:ext uri="{FF2B5EF4-FFF2-40B4-BE49-F238E27FC236}">
                <a16:creationId xmlns:a16="http://schemas.microsoft.com/office/drawing/2014/main" id="{13EFEA2E-EA03-4D81-9489-7647000D9BE7}"/>
              </a:ext>
            </a:extLst>
          </p:cNvPr>
          <p:cNvSpPr>
            <a:spLocks noGrp="1"/>
          </p:cNvSpPr>
          <p:nvPr>
            <p:ph type="dt" sz="half" idx="2"/>
          </p:nvPr>
        </p:nvSpPr>
        <p:spPr>
          <a:xfrm>
            <a:off x="6305550" y="6352598"/>
            <a:ext cx="1225549" cy="365125"/>
          </a:xfrm>
          <a:prstGeom prst="rect">
            <a:avLst/>
          </a:prstGeom>
        </p:spPr>
        <p:txBody>
          <a:bodyPr vert="horz" lIns="91440" tIns="45720" rIns="91440" bIns="45720" rtlCol="0" anchor="ctr"/>
          <a:lstStyle>
            <a:lvl1pPr algn="r">
              <a:defRPr sz="1600" b="0">
                <a:solidFill>
                  <a:schemeClr val="bg1"/>
                </a:solidFill>
              </a:defRPr>
            </a:lvl1pPr>
          </a:lstStyle>
          <a:p>
            <a:fld id="{D63FBE7B-85BE-4FBC-9F71-D48AFE2C9C1F}" type="datetime1">
              <a:rPr lang="en-US" smtClean="0"/>
              <a:t>5/17/2020</a:t>
            </a:fld>
            <a:endParaRPr lang="de-DE" dirty="0"/>
          </a:p>
        </p:txBody>
      </p:sp>
      <p:sp>
        <p:nvSpPr>
          <p:cNvPr id="21" name="Fußzeilenplatzhalter 20">
            <a:extLst>
              <a:ext uri="{FF2B5EF4-FFF2-40B4-BE49-F238E27FC236}">
                <a16:creationId xmlns:a16="http://schemas.microsoft.com/office/drawing/2014/main" id="{DFBBA49C-F52C-4DF5-97C3-1E373625C25A}"/>
              </a:ext>
            </a:extLst>
          </p:cNvPr>
          <p:cNvSpPr>
            <a:spLocks noGrp="1"/>
          </p:cNvSpPr>
          <p:nvPr>
            <p:ph type="ftr" sz="quarter" idx="3"/>
          </p:nvPr>
        </p:nvSpPr>
        <p:spPr>
          <a:xfrm>
            <a:off x="8791074" y="6352598"/>
            <a:ext cx="3245350" cy="365125"/>
          </a:xfrm>
          <a:prstGeom prst="rect">
            <a:avLst/>
          </a:prstGeom>
        </p:spPr>
        <p:txBody>
          <a:bodyPr vert="horz" lIns="91440" tIns="45720" rIns="91440" bIns="45720" rtlCol="0" anchor="ctr"/>
          <a:lstStyle>
            <a:lvl1pPr algn="ctr" defTabSz="363600">
              <a:defRPr sz="1600" b="0">
                <a:solidFill>
                  <a:schemeClr val="bg1"/>
                </a:solidFill>
              </a:defRPr>
            </a:lvl1pPr>
          </a:lstStyle>
          <a:p>
            <a:r>
              <a:rPr lang="de-DE"/>
              <a:t>Valentin Schwind</a:t>
            </a:r>
            <a:endParaRPr lang="de-DE" dirty="0"/>
          </a:p>
        </p:txBody>
      </p:sp>
      <p:sp>
        <p:nvSpPr>
          <p:cNvPr id="22" name="Foliennummernplatzhalter 21">
            <a:extLst>
              <a:ext uri="{FF2B5EF4-FFF2-40B4-BE49-F238E27FC236}">
                <a16:creationId xmlns:a16="http://schemas.microsoft.com/office/drawing/2014/main" id="{60C13802-11A0-4808-BF6B-86CEA24AB3A0}"/>
              </a:ext>
            </a:extLst>
          </p:cNvPr>
          <p:cNvSpPr>
            <a:spLocks noGrp="1"/>
          </p:cNvSpPr>
          <p:nvPr>
            <p:ph type="sldNum" sz="quarter" idx="4"/>
          </p:nvPr>
        </p:nvSpPr>
        <p:spPr>
          <a:xfrm>
            <a:off x="7686675" y="6359905"/>
            <a:ext cx="783138" cy="365125"/>
          </a:xfrm>
          <a:prstGeom prst="rect">
            <a:avLst/>
          </a:prstGeom>
        </p:spPr>
        <p:txBody>
          <a:bodyPr vert="horz" lIns="91440" tIns="45720" rIns="91440" bIns="45720" rtlCol="0" anchor="ctr"/>
          <a:lstStyle>
            <a:lvl1pPr algn="r">
              <a:defRPr sz="1600" b="0">
                <a:solidFill>
                  <a:schemeClr val="bg1"/>
                </a:solidFill>
              </a:defRPr>
            </a:lvl1p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7375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1" r:id="rId5"/>
    <p:sldLayoutId id="2147483655" r:id="rId6"/>
    <p:sldLayoutId id="2147483682" r:id="rId7"/>
    <p:sldLayoutId id="2147483657" r:id="rId8"/>
    <p:sldLayoutId id="2147483660" r:id="rId9"/>
    <p:sldLayoutId id="2147483661" r:id="rId10"/>
    <p:sldLayoutId id="2147483680" r:id="rId11"/>
    <p:sldLayoutId id="2147483681" r:id="rId12"/>
    <p:sldLayoutId id="2147483683" r:id="rId13"/>
  </p:sldLayoutIdLst>
  <p:hf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85750" marR="0" indent="-285750" algn="l" defTabSz="284400" rtl="0" eaLnBrk="1" fontAlgn="auto" latinLnBrk="0" hangingPunct="1">
        <a:lnSpc>
          <a:spcPct val="90000"/>
        </a:lnSpc>
        <a:spcBef>
          <a:spcPts val="500"/>
        </a:spcBef>
        <a:spcAft>
          <a:spcPts val="600"/>
        </a:spcAft>
        <a:buClr>
          <a:srgbClr val="00B0F0"/>
        </a:buClr>
        <a:buSzPts val="2400"/>
        <a:buFont typeface="Wingdings" panose="05000000000000000000" pitchFamily="2" charset="2"/>
        <a:buChar char="§"/>
        <a:tabLst/>
        <a:defRPr lang="en-US" sz="2200" kern="1200" noProof="0" dirty="0">
          <a:solidFill>
            <a:schemeClr val="tx1"/>
          </a:solidFill>
          <a:latin typeface="Arial" panose="020B0604020202020204" pitchFamily="34" charset="0"/>
          <a:ea typeface="+mn-ea"/>
          <a:cs typeface="Arial" panose="020B0604020202020204" pitchFamily="34" charset="0"/>
        </a:defRPr>
      </a:lvl1pPr>
      <a:lvl2pPr marL="538163"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808038"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077913" indent="-182563"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346200"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582" userDrawn="1">
          <p15:clr>
            <a:srgbClr val="F26B43"/>
          </p15:clr>
        </p15:guide>
        <p15:guide id="3" pos="2933" userDrawn="1">
          <p15:clr>
            <a:srgbClr val="F26B43"/>
          </p15:clr>
        </p15:guide>
        <p15:guide id="4" pos="5450" userDrawn="1">
          <p15:clr>
            <a:srgbClr val="F26B43"/>
          </p15:clr>
        </p15:guide>
        <p15:guide id="5" orient="horz" pos="2500" userDrawn="1">
          <p15:clr>
            <a:srgbClr val="F26B43"/>
          </p15:clr>
        </p15:guide>
        <p15:guide id="6" orient="horz" pos="3929" userDrawn="1">
          <p15:clr>
            <a:srgbClr val="F26B43"/>
          </p15:clr>
        </p15:guide>
        <p15:guide id="7" orient="horz" pos="3997" userDrawn="1">
          <p15:clr>
            <a:srgbClr val="F26B43"/>
          </p15:clr>
        </p15:guide>
        <p15:guide id="8" orient="horz" pos="73" userDrawn="1">
          <p15:clr>
            <a:srgbClr val="F26B43"/>
          </p15:clr>
        </p15:guide>
        <p15:guide id="9" orient="horz" pos="686" userDrawn="1">
          <p15:clr>
            <a:srgbClr val="F26B43"/>
          </p15:clr>
        </p15:guide>
        <p15:guide id="10" orient="horz" pos="1003" userDrawn="1">
          <p15:clr>
            <a:srgbClr val="F26B43"/>
          </p15:clr>
        </p15:guide>
        <p15:guide id="11" pos="7242" userDrawn="1">
          <p15:clr>
            <a:srgbClr val="F26B43"/>
          </p15:clr>
        </p15:guide>
        <p15:guide id="12" orient="horz" pos="799" userDrawn="1">
          <p15:clr>
            <a:srgbClr val="F26B43"/>
          </p15:clr>
        </p15:guide>
        <p15:guide id="13"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jeanbaptisteparis/104102809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flickr.com/photos/florism/241051087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75452-D548-4EEC-BA89-DE48BBA11484}"/>
              </a:ext>
            </a:extLst>
          </p:cNvPr>
          <p:cNvSpPr>
            <a:spLocks noGrp="1"/>
          </p:cNvSpPr>
          <p:nvPr>
            <p:ph type="ctrTitle"/>
          </p:nvPr>
        </p:nvSpPr>
        <p:spPr/>
        <p:txBody>
          <a:bodyPr/>
          <a:lstStyle/>
          <a:p>
            <a:r>
              <a:rPr lang="de-DE" dirty="0" err="1"/>
              <a:t>Grounded</a:t>
            </a:r>
            <a:r>
              <a:rPr lang="de-DE" dirty="0"/>
              <a:t> Theory</a:t>
            </a:r>
          </a:p>
        </p:txBody>
      </p:sp>
      <p:sp>
        <p:nvSpPr>
          <p:cNvPr id="2" name="Subtitle 1">
            <a:extLst>
              <a:ext uri="{FF2B5EF4-FFF2-40B4-BE49-F238E27FC236}">
                <a16:creationId xmlns:a16="http://schemas.microsoft.com/office/drawing/2014/main" id="{165E0CA5-279E-4290-85DD-85D33AC6ADB8}"/>
              </a:ext>
            </a:extLst>
          </p:cNvPr>
          <p:cNvSpPr>
            <a:spLocks noGrp="1"/>
          </p:cNvSpPr>
          <p:nvPr>
            <p:ph type="subTitle" idx="1"/>
          </p:nvPr>
        </p:nvSpPr>
        <p:spPr/>
        <p:txBody>
          <a:bodyPr/>
          <a:lstStyle/>
          <a:p>
            <a:endParaRPr lang="de-DE" dirty="0"/>
          </a:p>
        </p:txBody>
      </p:sp>
      <p:sp>
        <p:nvSpPr>
          <p:cNvPr id="6" name="Picture Placeholder 5">
            <a:extLst>
              <a:ext uri="{FF2B5EF4-FFF2-40B4-BE49-F238E27FC236}">
                <a16:creationId xmlns:a16="http://schemas.microsoft.com/office/drawing/2014/main" id="{6F3F3A4F-BC17-4AE8-9758-0AAD46F9E98C}"/>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8EFA302C-227C-42D3-9079-67A2AA13211A}"/>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DF8B84DB-4D4B-42B3-9DF1-0C803E98E93E}"/>
              </a:ext>
            </a:extLst>
          </p:cNvPr>
          <p:cNvSpPr>
            <a:spLocks noGrp="1"/>
          </p:cNvSpPr>
          <p:nvPr>
            <p:ph type="pic" sz="quarter" idx="17"/>
          </p:nvPr>
        </p:nvSpPr>
        <p:spPr/>
      </p:sp>
      <p:sp>
        <p:nvSpPr>
          <p:cNvPr id="7" name="Text Placeholder 6">
            <a:extLst>
              <a:ext uri="{FF2B5EF4-FFF2-40B4-BE49-F238E27FC236}">
                <a16:creationId xmlns:a16="http://schemas.microsoft.com/office/drawing/2014/main" id="{3D6A52E9-D2F7-4276-AA42-83B9923BA668}"/>
              </a:ext>
            </a:extLst>
          </p:cNvPr>
          <p:cNvSpPr>
            <a:spLocks noGrp="1"/>
          </p:cNvSpPr>
          <p:nvPr>
            <p:ph type="body" sz="quarter" idx="21"/>
          </p:nvPr>
        </p:nvSpPr>
        <p:spPr>
          <a:xfrm>
            <a:off x="2002971" y="6356350"/>
            <a:ext cx="5798458" cy="365125"/>
          </a:xfrm>
        </p:spPr>
        <p:txBody>
          <a:bodyPr>
            <a:normAutofit/>
          </a:bodyPr>
          <a:lstStyle/>
          <a:p>
            <a:r>
              <a:rPr lang="en-US" sz="1200" dirty="0"/>
              <a:t>The following content is licensed under a Creative Commons Attribution 4.0 International license (CC BY-SA 4.0)</a:t>
            </a:r>
          </a:p>
        </p:txBody>
      </p:sp>
      <p:sp>
        <p:nvSpPr>
          <p:cNvPr id="10" name="Picture Placeholder 9">
            <a:extLst>
              <a:ext uri="{FF2B5EF4-FFF2-40B4-BE49-F238E27FC236}">
                <a16:creationId xmlns:a16="http://schemas.microsoft.com/office/drawing/2014/main" id="{ACE3EC48-A42B-4E6A-8EC5-8CB4120AE59D}"/>
              </a:ext>
            </a:extLst>
          </p:cNvPr>
          <p:cNvSpPr>
            <a:spLocks noGrp="1"/>
          </p:cNvSpPr>
          <p:nvPr>
            <p:ph type="pic" sz="quarter" idx="25"/>
          </p:nvPr>
        </p:nvSpPr>
        <p:spPr/>
      </p:sp>
      <p:sp>
        <p:nvSpPr>
          <p:cNvPr id="28" name="Fußzeilenplatzhalter 27">
            <a:extLst>
              <a:ext uri="{FF2B5EF4-FFF2-40B4-BE49-F238E27FC236}">
                <a16:creationId xmlns:a16="http://schemas.microsoft.com/office/drawing/2014/main" id="{A14D6A10-FCBD-43C4-9B24-CD6428E5EA65}"/>
              </a:ext>
            </a:extLst>
          </p:cNvPr>
          <p:cNvSpPr>
            <a:spLocks noGrp="1"/>
          </p:cNvSpPr>
          <p:nvPr>
            <p:ph type="ftr" sz="quarter" idx="27"/>
          </p:nvPr>
        </p:nvSpPr>
        <p:spPr/>
        <p:txBody>
          <a:bodyPr/>
          <a:lstStyle/>
          <a:p>
            <a:r>
              <a:rPr lang="de-DE"/>
              <a:t>Valentin Schwind</a:t>
            </a:r>
            <a:endParaRPr lang="de-DE" dirty="0"/>
          </a:p>
        </p:txBody>
      </p:sp>
      <p:sp>
        <p:nvSpPr>
          <p:cNvPr id="12" name="Foliennummernplatzhalter 11">
            <a:extLst>
              <a:ext uri="{FF2B5EF4-FFF2-40B4-BE49-F238E27FC236}">
                <a16:creationId xmlns:a16="http://schemas.microsoft.com/office/drawing/2014/main" id="{949606A8-74C1-4D5C-9083-2C32D4B3A7A7}"/>
              </a:ext>
            </a:extLst>
          </p:cNvPr>
          <p:cNvSpPr>
            <a:spLocks noGrp="1"/>
          </p:cNvSpPr>
          <p:nvPr>
            <p:ph type="sldNum" sz="quarter" idx="28"/>
          </p:nvPr>
        </p:nvSpPr>
        <p:spPr/>
        <p:txBody>
          <a:bodyPr/>
          <a:lstStyle/>
          <a:p>
            <a:fld id="{002E4239-9C90-407D-B00F-DCBF08F5A841}" type="slidenum">
              <a:rPr lang="en-US" smtClean="0"/>
              <a:pPr/>
              <a:t>1</a:t>
            </a:fld>
            <a:endParaRPr lang="en-US"/>
          </a:p>
        </p:txBody>
      </p:sp>
      <p:sp>
        <p:nvSpPr>
          <p:cNvPr id="25" name="Rectangle 7">
            <a:extLst>
              <a:ext uri="{FF2B5EF4-FFF2-40B4-BE49-F238E27FC236}">
                <a16:creationId xmlns:a16="http://schemas.microsoft.com/office/drawing/2014/main" id="{8313B69C-47FF-475E-8B61-845683C92909}"/>
              </a:ext>
            </a:extLst>
          </p:cNvPr>
          <p:cNvSpPr/>
          <p:nvPr/>
        </p:nvSpPr>
        <p:spPr>
          <a:xfrm>
            <a:off x="0" y="5844404"/>
            <a:ext cx="1219200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a:solidFill>
                  <a:schemeClr val="tx1"/>
                </a:solidFill>
              </a:rPr>
              <a:t>Image from </a:t>
            </a:r>
            <a:r>
              <a:rPr lang="en-US" sz="1200" dirty="0" err="1">
                <a:solidFill>
                  <a:schemeClr val="tx1"/>
                </a:solidFill>
              </a:rPr>
              <a:t>flickr</a:t>
            </a:r>
            <a:r>
              <a:rPr lang="en-US" sz="1200" dirty="0">
                <a:solidFill>
                  <a:schemeClr val="tx1"/>
                </a:solidFill>
              </a:rPr>
              <a:t>/</a:t>
            </a:r>
            <a:r>
              <a:rPr lang="en-US" sz="1200" dirty="0" err="1">
                <a:solidFill>
                  <a:schemeClr val="tx1"/>
                </a:solidFill>
              </a:rPr>
              <a:t>jeanbaptisteparis</a:t>
            </a:r>
            <a:r>
              <a:rPr lang="en-US" sz="1200" dirty="0">
                <a:solidFill>
                  <a:schemeClr val="tx1"/>
                </a:solidFill>
              </a:rPr>
              <a:t> </a:t>
            </a:r>
            <a:r>
              <a:rPr lang="en-US" sz="1200" dirty="0">
                <a:solidFill>
                  <a:schemeClr val="tx1"/>
                </a:solidFill>
                <a:hlinkClick r:id="rId3"/>
              </a:rPr>
              <a:t>https://www.flickr.com/photos/jeanbaptisteparis/1041028095</a:t>
            </a:r>
            <a:r>
              <a:rPr lang="en-US" sz="1200" dirty="0">
                <a:solidFill>
                  <a:schemeClr val="tx1"/>
                </a:solidFill>
              </a:rPr>
              <a:t> (CC BY-SA 2.0)</a:t>
            </a:r>
          </a:p>
        </p:txBody>
      </p:sp>
      <p:pic>
        <p:nvPicPr>
          <p:cNvPr id="17" name="Picture 2">
            <a:extLst>
              <a:ext uri="{FF2B5EF4-FFF2-40B4-BE49-F238E27FC236}">
                <a16:creationId xmlns:a16="http://schemas.microsoft.com/office/drawing/2014/main" id="{FCA28DB7-A5CF-4C19-9875-070FE4F871EB}"/>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695327" y="6343404"/>
            <a:ext cx="1160554" cy="4061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13" descr="A picture containing text&#10;&#10;Description automatically generated">
            <a:extLst>
              <a:ext uri="{FF2B5EF4-FFF2-40B4-BE49-F238E27FC236}">
                <a16:creationId xmlns:a16="http://schemas.microsoft.com/office/drawing/2014/main" id="{6ECED1CE-90E3-4E88-B61D-E9C9DEB58104}"/>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t="24934" b="39636"/>
          <a:stretch/>
        </p:blipFill>
        <p:spPr>
          <a:xfrm>
            <a:off x="0" y="1089025"/>
            <a:ext cx="12192000" cy="2879725"/>
          </a:xfrm>
        </p:spPr>
      </p:pic>
    </p:spTree>
    <p:extLst>
      <p:ext uri="{BB962C8B-B14F-4D97-AF65-F5344CB8AC3E}">
        <p14:creationId xmlns:p14="http://schemas.microsoft.com/office/powerpoint/2010/main" val="14907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E9B905-769E-4F19-BB1C-ED4500D92925}"/>
              </a:ext>
            </a:extLst>
          </p:cNvPr>
          <p:cNvSpPr>
            <a:spLocks noGrp="1"/>
          </p:cNvSpPr>
          <p:nvPr>
            <p:ph type="ftr" sz="quarter" idx="11"/>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1A79A20B-D0FB-43FE-B140-BDD10B5552A4}"/>
              </a:ext>
            </a:extLst>
          </p:cNvPr>
          <p:cNvSpPr>
            <a:spLocks noGrp="1"/>
          </p:cNvSpPr>
          <p:nvPr>
            <p:ph type="sldNum" sz="quarter" idx="12"/>
          </p:nvPr>
        </p:nvSpPr>
        <p:spPr/>
        <p:txBody>
          <a:bodyPr/>
          <a:lstStyle/>
          <a:p>
            <a:fld id="{C564DEAC-083F-4EA1-9D67-84BB3A537A3E}" type="slidenum">
              <a:rPr lang="de-DE" smtClean="0"/>
              <a:pPr/>
              <a:t>10</a:t>
            </a:fld>
            <a:endParaRPr lang="de-DE" dirty="0"/>
          </a:p>
        </p:txBody>
      </p:sp>
      <p:sp>
        <p:nvSpPr>
          <p:cNvPr id="8" name="Text Placeholder 7">
            <a:extLst>
              <a:ext uri="{FF2B5EF4-FFF2-40B4-BE49-F238E27FC236}">
                <a16:creationId xmlns:a16="http://schemas.microsoft.com/office/drawing/2014/main" id="{5E80A1AA-4038-42C8-A30C-B1FCA18665BE}"/>
              </a:ext>
            </a:extLst>
          </p:cNvPr>
          <p:cNvSpPr>
            <a:spLocks noGrp="1"/>
          </p:cNvSpPr>
          <p:nvPr>
            <p:ph type="body" sz="quarter" idx="21"/>
          </p:nvPr>
        </p:nvSpPr>
        <p:spPr/>
        <p:txBody>
          <a:bodyPr/>
          <a:lstStyle/>
          <a:p>
            <a:r>
              <a:rPr lang="de-DE" dirty="0" err="1"/>
              <a:t>Grounded</a:t>
            </a:r>
            <a:r>
              <a:rPr lang="de-DE" dirty="0"/>
              <a:t> Theory</a:t>
            </a:r>
          </a:p>
        </p:txBody>
      </p:sp>
      <p:sp>
        <p:nvSpPr>
          <p:cNvPr id="9" name="Picture Placeholder 8">
            <a:extLst>
              <a:ext uri="{FF2B5EF4-FFF2-40B4-BE49-F238E27FC236}">
                <a16:creationId xmlns:a16="http://schemas.microsoft.com/office/drawing/2014/main" id="{91BCB2C4-67F7-4430-97E1-1CE3AAA83D39}"/>
              </a:ext>
            </a:extLst>
          </p:cNvPr>
          <p:cNvSpPr>
            <a:spLocks noGrp="1"/>
          </p:cNvSpPr>
          <p:nvPr>
            <p:ph type="pic" sz="quarter" idx="22"/>
          </p:nvPr>
        </p:nvSpPr>
        <p:spPr/>
      </p:sp>
      <p:sp>
        <p:nvSpPr>
          <p:cNvPr id="10" name="Text Placeholder 9">
            <a:extLst>
              <a:ext uri="{FF2B5EF4-FFF2-40B4-BE49-F238E27FC236}">
                <a16:creationId xmlns:a16="http://schemas.microsoft.com/office/drawing/2014/main" id="{7992C6E7-77A5-4044-B0AC-92D95DD2AB88}"/>
              </a:ext>
            </a:extLst>
          </p:cNvPr>
          <p:cNvSpPr>
            <a:spLocks noGrp="1"/>
          </p:cNvSpPr>
          <p:nvPr>
            <p:ph type="body" sz="quarter" idx="23"/>
          </p:nvPr>
        </p:nvSpPr>
        <p:spPr/>
        <p:txBody>
          <a:bodyPr/>
          <a:lstStyle/>
          <a:p>
            <a:r>
              <a:rPr lang="de-DE" dirty="0"/>
              <a:t>Screenshot </a:t>
            </a:r>
            <a:r>
              <a:rPr lang="de-DE" dirty="0" err="1"/>
              <a:t>of</a:t>
            </a:r>
            <a:r>
              <a:rPr lang="de-DE" dirty="0"/>
              <a:t> Autodesk 3ds Max 2020</a:t>
            </a:r>
          </a:p>
        </p:txBody>
      </p:sp>
      <p:pic>
        <p:nvPicPr>
          <p:cNvPr id="11" name="Picture 10">
            <a:extLst>
              <a:ext uri="{FF2B5EF4-FFF2-40B4-BE49-F238E27FC236}">
                <a16:creationId xmlns:a16="http://schemas.microsoft.com/office/drawing/2014/main" id="{5D01D0B2-05A0-4E88-B3CE-CCB4641302C1}"/>
              </a:ext>
            </a:extLst>
          </p:cNvPr>
          <p:cNvPicPr>
            <a:picLocks noChangeAspect="1"/>
          </p:cNvPicPr>
          <p:nvPr/>
        </p:nvPicPr>
        <p:blipFill>
          <a:blip r:embed="rId3"/>
          <a:stretch>
            <a:fillRect/>
          </a:stretch>
        </p:blipFill>
        <p:spPr>
          <a:xfrm>
            <a:off x="0" y="-17869"/>
            <a:ext cx="12192000" cy="6255157"/>
          </a:xfrm>
          <a:prstGeom prst="rect">
            <a:avLst/>
          </a:prstGeom>
        </p:spPr>
      </p:pic>
      <p:sp>
        <p:nvSpPr>
          <p:cNvPr id="12" name="TextBox 11">
            <a:extLst>
              <a:ext uri="{FF2B5EF4-FFF2-40B4-BE49-F238E27FC236}">
                <a16:creationId xmlns:a16="http://schemas.microsoft.com/office/drawing/2014/main" id="{F8D7ACA5-A5EB-44AC-92EC-E086B151460A}"/>
              </a:ext>
            </a:extLst>
          </p:cNvPr>
          <p:cNvSpPr txBox="1"/>
          <p:nvPr/>
        </p:nvSpPr>
        <p:spPr>
          <a:xfrm>
            <a:off x="2444437" y="1268413"/>
            <a:ext cx="5167704" cy="400110"/>
          </a:xfrm>
          <a:prstGeom prst="rect">
            <a:avLst/>
          </a:prstGeom>
          <a:solidFill>
            <a:schemeClr val="accent1"/>
          </a:solidFill>
        </p:spPr>
        <p:txBody>
          <a:bodyPr wrap="square" rtlCol="0">
            <a:spAutoFit/>
          </a:bodyPr>
          <a:lstStyle/>
          <a:p>
            <a:pPr algn="ctr"/>
            <a:r>
              <a:rPr lang="de-DE" sz="2000" dirty="0">
                <a:solidFill>
                  <a:schemeClr val="bg1"/>
                </a:solidFill>
              </a:rPr>
              <a:t>Parameter Manipulation </a:t>
            </a:r>
            <a:r>
              <a:rPr lang="de-DE" sz="2000" dirty="0" err="1">
                <a:solidFill>
                  <a:schemeClr val="bg1"/>
                </a:solidFill>
              </a:rPr>
              <a:t>of</a:t>
            </a:r>
            <a:r>
              <a:rPr lang="de-DE" sz="2000" dirty="0">
                <a:solidFill>
                  <a:schemeClr val="bg1"/>
                </a:solidFill>
              </a:rPr>
              <a:t> 3D Objects</a:t>
            </a:r>
          </a:p>
        </p:txBody>
      </p:sp>
      <p:cxnSp>
        <p:nvCxnSpPr>
          <p:cNvPr id="14" name="Straight Arrow Connector 13">
            <a:extLst>
              <a:ext uri="{FF2B5EF4-FFF2-40B4-BE49-F238E27FC236}">
                <a16:creationId xmlns:a16="http://schemas.microsoft.com/office/drawing/2014/main" id="{548EB7A9-5490-412E-88D2-9D611C601A23}"/>
              </a:ext>
            </a:extLst>
          </p:cNvPr>
          <p:cNvCxnSpPr/>
          <p:nvPr/>
        </p:nvCxnSpPr>
        <p:spPr>
          <a:xfrm flipV="1">
            <a:off x="5051834" y="750648"/>
            <a:ext cx="316871" cy="5177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3B8BD91-5555-44AB-8115-0FBE02BF6ADB}"/>
              </a:ext>
            </a:extLst>
          </p:cNvPr>
          <p:cNvSpPr txBox="1"/>
          <p:nvPr/>
        </p:nvSpPr>
        <p:spPr>
          <a:xfrm>
            <a:off x="3375435" y="3228945"/>
            <a:ext cx="5167704" cy="400110"/>
          </a:xfrm>
          <a:prstGeom prst="rect">
            <a:avLst/>
          </a:prstGeom>
          <a:solidFill>
            <a:schemeClr val="accent1"/>
          </a:solidFill>
        </p:spPr>
        <p:txBody>
          <a:bodyPr wrap="square" rtlCol="0">
            <a:spAutoFit/>
          </a:bodyPr>
          <a:lstStyle/>
          <a:p>
            <a:pPr algn="ctr"/>
            <a:r>
              <a:rPr lang="de-DE" sz="2000" dirty="0">
                <a:solidFill>
                  <a:schemeClr val="bg1"/>
                </a:solidFill>
              </a:rPr>
              <a:t>But </a:t>
            </a:r>
            <a:r>
              <a:rPr lang="de-DE" sz="2000" dirty="0" err="1">
                <a:solidFill>
                  <a:schemeClr val="bg1"/>
                </a:solidFill>
              </a:rPr>
              <a:t>no</a:t>
            </a:r>
            <a:r>
              <a:rPr lang="de-DE" sz="2000" dirty="0">
                <a:solidFill>
                  <a:schemeClr val="bg1"/>
                </a:solidFill>
              </a:rPr>
              <a:t> 3D Objects </a:t>
            </a:r>
            <a:r>
              <a:rPr lang="de-DE" sz="2000" dirty="0" err="1">
                <a:solidFill>
                  <a:schemeClr val="bg1"/>
                </a:solidFill>
              </a:rPr>
              <a:t>created</a:t>
            </a:r>
            <a:r>
              <a:rPr lang="de-DE" sz="2000" dirty="0">
                <a:solidFill>
                  <a:schemeClr val="bg1"/>
                </a:solidFill>
              </a:rPr>
              <a:t> </a:t>
            </a:r>
            <a:r>
              <a:rPr lang="de-DE" sz="2000" dirty="0" err="1">
                <a:solidFill>
                  <a:schemeClr val="bg1"/>
                </a:solidFill>
              </a:rPr>
              <a:t>yet</a:t>
            </a:r>
            <a:endParaRPr lang="de-DE" sz="2000" dirty="0">
              <a:solidFill>
                <a:schemeClr val="bg1"/>
              </a:solidFill>
            </a:endParaRPr>
          </a:p>
        </p:txBody>
      </p:sp>
      <p:cxnSp>
        <p:nvCxnSpPr>
          <p:cNvPr id="16" name="Straight Arrow Connector 15">
            <a:extLst>
              <a:ext uri="{FF2B5EF4-FFF2-40B4-BE49-F238E27FC236}">
                <a16:creationId xmlns:a16="http://schemas.microsoft.com/office/drawing/2014/main" id="{F7296B4B-3000-4C85-B532-4287744051F5}"/>
              </a:ext>
            </a:extLst>
          </p:cNvPr>
          <p:cNvCxnSpPr>
            <a:cxnSpLocks/>
            <a:stCxn id="15" idx="2"/>
          </p:cNvCxnSpPr>
          <p:nvPr/>
        </p:nvCxnSpPr>
        <p:spPr>
          <a:xfrm>
            <a:off x="5959287" y="3629055"/>
            <a:ext cx="604475" cy="7437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38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942-E48A-42E4-BB4A-585894371545}"/>
              </a:ext>
            </a:extLst>
          </p:cNvPr>
          <p:cNvSpPr>
            <a:spLocks noGrp="1"/>
          </p:cNvSpPr>
          <p:nvPr>
            <p:ph type="title"/>
          </p:nvPr>
        </p:nvSpPr>
        <p:spPr/>
        <p:txBody>
          <a:bodyPr/>
          <a:lstStyle/>
          <a:p>
            <a:r>
              <a:rPr lang="de-DE" dirty="0" err="1"/>
              <a:t>Example</a:t>
            </a:r>
            <a:endParaRPr lang="de-DE" dirty="0"/>
          </a:p>
        </p:txBody>
      </p:sp>
      <p:sp>
        <p:nvSpPr>
          <p:cNvPr id="4" name="Text Placeholder 3">
            <a:extLst>
              <a:ext uri="{FF2B5EF4-FFF2-40B4-BE49-F238E27FC236}">
                <a16:creationId xmlns:a16="http://schemas.microsoft.com/office/drawing/2014/main" id="{91C6425F-C9BF-4188-9984-D45A2B3A7921}"/>
              </a:ext>
            </a:extLst>
          </p:cNvPr>
          <p:cNvSpPr>
            <a:spLocks noGrp="1"/>
          </p:cNvSpPr>
          <p:nvPr>
            <p:ph type="body" sz="quarter" idx="15"/>
          </p:nvPr>
        </p:nvSpPr>
        <p:spPr/>
        <p:txBody>
          <a:bodyPr/>
          <a:lstStyle/>
          <a:p>
            <a:endParaRPr lang="de-DE"/>
          </a:p>
        </p:txBody>
      </p:sp>
      <p:sp>
        <p:nvSpPr>
          <p:cNvPr id="5" name="Text Placeholder 4">
            <a:extLst>
              <a:ext uri="{FF2B5EF4-FFF2-40B4-BE49-F238E27FC236}">
                <a16:creationId xmlns:a16="http://schemas.microsoft.com/office/drawing/2014/main" id="{971ADCA8-ABBD-41C3-B437-18D53CBAC491}"/>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DD07EF6E-AD13-44E8-8036-49EEA5FF281E}"/>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220A84A3-79AD-4BEB-A8B3-C4136F4F769D}"/>
              </a:ext>
            </a:extLst>
          </p:cNvPr>
          <p:cNvSpPr>
            <a:spLocks noGrp="1"/>
          </p:cNvSpPr>
          <p:nvPr>
            <p:ph type="sldNum" sz="quarter" idx="24"/>
          </p:nvPr>
        </p:nvSpPr>
        <p:spPr/>
        <p:txBody>
          <a:bodyPr/>
          <a:lstStyle/>
          <a:p>
            <a:fld id="{C564DEAC-083F-4EA1-9D67-84BB3A537A3E}" type="slidenum">
              <a:rPr lang="de-DE" smtClean="0"/>
              <a:pPr/>
              <a:t>11</a:t>
            </a:fld>
            <a:endParaRPr lang="de-DE" dirty="0"/>
          </a:p>
        </p:txBody>
      </p:sp>
      <p:graphicFrame>
        <p:nvGraphicFramePr>
          <p:cNvPr id="8" name="Diagram 7">
            <a:extLst>
              <a:ext uri="{FF2B5EF4-FFF2-40B4-BE49-F238E27FC236}">
                <a16:creationId xmlns:a16="http://schemas.microsoft.com/office/drawing/2014/main" id="{0B37D0CC-2D78-42FB-AEA7-E8D64AF0F2D4}"/>
              </a:ext>
            </a:extLst>
          </p:cNvPr>
          <p:cNvGraphicFramePr/>
          <p:nvPr>
            <p:extLst>
              <p:ext uri="{D42A27DB-BD31-4B8C-83A1-F6EECF244321}">
                <p14:modId xmlns:p14="http://schemas.microsoft.com/office/powerpoint/2010/main" val="4206673777"/>
              </p:ext>
            </p:extLst>
          </p:nvPr>
        </p:nvGraphicFramePr>
        <p:xfrm>
          <a:off x="695327" y="1592265"/>
          <a:ext cx="2133600" cy="417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E5F154DB-CE01-4EC2-A70B-58A2D70511D2}"/>
              </a:ext>
            </a:extLst>
          </p:cNvPr>
          <p:cNvSpPr txBox="1"/>
          <p:nvPr/>
        </p:nvSpPr>
        <p:spPr>
          <a:xfrm>
            <a:off x="2856588" y="1667211"/>
            <a:ext cx="2412529" cy="1200329"/>
          </a:xfrm>
          <a:prstGeom prst="rect">
            <a:avLst/>
          </a:prstGeom>
          <a:noFill/>
        </p:spPr>
        <p:txBody>
          <a:bodyPr wrap="square" rtlCol="0">
            <a:spAutoFit/>
          </a:bodyPr>
          <a:lstStyle/>
          <a:p>
            <a:r>
              <a:rPr lang="de-DE" u="sng" dirty="0"/>
              <a:t>Qualitative Feedback</a:t>
            </a:r>
            <a:r>
              <a:rPr lang="de-DE" dirty="0"/>
              <a:t>: „The </a:t>
            </a:r>
            <a:r>
              <a:rPr lang="de-DE" dirty="0" err="1"/>
              <a:t>users</a:t>
            </a:r>
            <a:r>
              <a:rPr lang="de-DE" dirty="0"/>
              <a:t> </a:t>
            </a:r>
            <a:r>
              <a:rPr lang="de-DE" dirty="0" err="1"/>
              <a:t>click</a:t>
            </a:r>
            <a:r>
              <a:rPr lang="de-DE" dirty="0"/>
              <a:t> on </a:t>
            </a:r>
            <a:r>
              <a:rPr lang="de-DE" dirty="0" err="1"/>
              <a:t>the</a:t>
            </a:r>
            <a:r>
              <a:rPr lang="de-DE" dirty="0"/>
              <a:t> </a:t>
            </a:r>
            <a:r>
              <a:rPr lang="de-DE" dirty="0" err="1"/>
              <a:t>button</a:t>
            </a:r>
            <a:r>
              <a:rPr lang="de-DE" dirty="0"/>
              <a:t> </a:t>
            </a:r>
            <a:r>
              <a:rPr lang="de-DE" dirty="0" err="1"/>
              <a:t>before</a:t>
            </a:r>
            <a:r>
              <a:rPr lang="de-DE" dirty="0"/>
              <a:t> </a:t>
            </a:r>
            <a:r>
              <a:rPr lang="de-DE" dirty="0" err="1"/>
              <a:t>it</a:t>
            </a:r>
            <a:r>
              <a:rPr lang="de-DE" dirty="0"/>
              <a:t> </a:t>
            </a:r>
            <a:r>
              <a:rPr lang="de-DE" dirty="0" err="1"/>
              <a:t>has</a:t>
            </a:r>
            <a:r>
              <a:rPr lang="de-DE" dirty="0"/>
              <a:t> </a:t>
            </a:r>
            <a:r>
              <a:rPr lang="de-DE" dirty="0" err="1"/>
              <a:t>no</a:t>
            </a:r>
            <a:r>
              <a:rPr lang="de-DE" dirty="0"/>
              <a:t> </a:t>
            </a:r>
            <a:r>
              <a:rPr lang="de-DE" dirty="0" err="1"/>
              <a:t>functionality</a:t>
            </a:r>
            <a:r>
              <a:rPr lang="de-DE" dirty="0"/>
              <a:t>“</a:t>
            </a:r>
          </a:p>
        </p:txBody>
      </p:sp>
      <p:sp>
        <p:nvSpPr>
          <p:cNvPr id="13" name="TextBox 12">
            <a:extLst>
              <a:ext uri="{FF2B5EF4-FFF2-40B4-BE49-F238E27FC236}">
                <a16:creationId xmlns:a16="http://schemas.microsoft.com/office/drawing/2014/main" id="{99105F24-09A2-4428-8917-3A86EFE65BC6}"/>
              </a:ext>
            </a:extLst>
          </p:cNvPr>
          <p:cNvSpPr txBox="1"/>
          <p:nvPr/>
        </p:nvSpPr>
        <p:spPr>
          <a:xfrm>
            <a:off x="2856587" y="3063310"/>
            <a:ext cx="2267673" cy="923330"/>
          </a:xfrm>
          <a:prstGeom prst="rect">
            <a:avLst/>
          </a:prstGeom>
          <a:noFill/>
        </p:spPr>
        <p:txBody>
          <a:bodyPr wrap="square" rtlCol="0">
            <a:spAutoFit/>
          </a:bodyPr>
          <a:lstStyle/>
          <a:p>
            <a:r>
              <a:rPr lang="en-US" dirty="0">
                <a:solidFill>
                  <a:srgbClr val="00B0F0"/>
                </a:solidFill>
              </a:rPr>
              <a:t>Code: No </a:t>
            </a:r>
            <a:r>
              <a:rPr lang="de-DE" dirty="0" err="1">
                <a:solidFill>
                  <a:srgbClr val="00B0F0"/>
                </a:solidFill>
                <a:sym typeface="Wingdings" panose="05000000000000000000" pitchFamily="2" charset="2"/>
              </a:rPr>
              <a:t>Context</a:t>
            </a:r>
            <a:r>
              <a:rPr lang="en-US" dirty="0">
                <a:solidFill>
                  <a:srgbClr val="00B0F0"/>
                </a:solidFill>
              </a:rPr>
              <a:t> Functionality (NCF)</a:t>
            </a:r>
            <a:br>
              <a:rPr lang="en-US" dirty="0"/>
            </a:br>
            <a:endParaRPr lang="de-DE" dirty="0"/>
          </a:p>
        </p:txBody>
      </p:sp>
      <p:sp>
        <p:nvSpPr>
          <p:cNvPr id="3" name="Rectangle 2">
            <a:extLst>
              <a:ext uri="{FF2B5EF4-FFF2-40B4-BE49-F238E27FC236}">
                <a16:creationId xmlns:a16="http://schemas.microsoft.com/office/drawing/2014/main" id="{2195F786-1208-4115-BD5E-B22E8B42DB64}"/>
              </a:ext>
            </a:extLst>
          </p:cNvPr>
          <p:cNvSpPr/>
          <p:nvPr/>
        </p:nvSpPr>
        <p:spPr>
          <a:xfrm>
            <a:off x="5269117" y="1667211"/>
            <a:ext cx="3382759" cy="1200329"/>
          </a:xfrm>
          <a:prstGeom prst="rect">
            <a:avLst/>
          </a:prstGeom>
        </p:spPr>
        <p:txBody>
          <a:bodyPr wrap="square">
            <a:spAutoFit/>
          </a:bodyPr>
          <a:lstStyle/>
          <a:p>
            <a:r>
              <a:rPr lang="de-DE" u="sng" dirty="0"/>
              <a:t>Open Question</a:t>
            </a:r>
            <a:r>
              <a:rPr lang="de-DE" dirty="0"/>
              <a:t>: </a:t>
            </a:r>
            <a:r>
              <a:rPr lang="de-DE" dirty="0" err="1"/>
              <a:t>W</a:t>
            </a:r>
            <a:r>
              <a:rPr lang="de-DE" dirty="0" err="1">
                <a:sym typeface="Wingdings" panose="05000000000000000000" pitchFamily="2" charset="2"/>
              </a:rPr>
              <a:t>hen</a:t>
            </a:r>
            <a:r>
              <a:rPr lang="de-DE" dirty="0">
                <a:sym typeface="Wingdings" panose="05000000000000000000" pitchFamily="2" charset="2"/>
              </a:rPr>
              <a:t>? </a:t>
            </a:r>
            <a:br>
              <a:rPr lang="de-DE" dirty="0">
                <a:sym typeface="Wingdings" panose="05000000000000000000" pitchFamily="2" charset="2"/>
              </a:rPr>
            </a:br>
            <a:r>
              <a:rPr lang="de-DE" dirty="0">
                <a:sym typeface="Wingdings" panose="05000000000000000000" pitchFamily="2" charset="2"/>
              </a:rPr>
              <a:t>„</a:t>
            </a:r>
            <a:r>
              <a:rPr lang="de-DE" dirty="0" err="1">
                <a:sym typeface="Wingdings" panose="05000000000000000000" pitchFamily="2" charset="2"/>
              </a:rPr>
              <a:t>Before</a:t>
            </a:r>
            <a:r>
              <a:rPr lang="de-DE" dirty="0">
                <a:sym typeface="Wingdings" panose="05000000000000000000" pitchFamily="2" charset="2"/>
              </a:rPr>
              <a:t> </a:t>
            </a:r>
            <a:r>
              <a:rPr lang="de-DE" dirty="0" err="1">
                <a:sym typeface="Wingdings" panose="05000000000000000000" pitchFamily="2" charset="2"/>
              </a:rPr>
              <a:t>button</a:t>
            </a:r>
            <a:r>
              <a:rPr lang="de-DE" dirty="0">
                <a:sym typeface="Wingdings" panose="05000000000000000000" pitchFamily="2" charset="2"/>
              </a:rPr>
              <a:t> </a:t>
            </a:r>
            <a:r>
              <a:rPr lang="de-DE" dirty="0" err="1">
                <a:sym typeface="Wingdings" panose="05000000000000000000" pitchFamily="2" charset="2"/>
              </a:rPr>
              <a:t>has</a:t>
            </a:r>
            <a:r>
              <a:rPr lang="de-DE" dirty="0">
                <a:sym typeface="Wingdings" panose="05000000000000000000" pitchFamily="2" charset="2"/>
              </a:rPr>
              <a:t> </a:t>
            </a:r>
            <a:r>
              <a:rPr lang="de-DE" dirty="0" err="1">
                <a:sym typeface="Wingdings" panose="05000000000000000000" pitchFamily="2" charset="2"/>
              </a:rPr>
              <a:t>functionality</a:t>
            </a:r>
            <a:r>
              <a:rPr lang="de-DE" dirty="0">
                <a:sym typeface="Wingdings" panose="05000000000000000000" pitchFamily="2" charset="2"/>
              </a:rPr>
              <a:t> in </a:t>
            </a:r>
            <a:r>
              <a:rPr lang="de-DE" dirty="0" err="1">
                <a:sym typeface="Wingdings" panose="05000000000000000000" pitchFamily="2" charset="2"/>
              </a:rPr>
              <a:t>this</a:t>
            </a:r>
            <a:r>
              <a:rPr lang="de-DE" dirty="0">
                <a:sym typeface="Wingdings" panose="05000000000000000000" pitchFamily="2" charset="2"/>
              </a:rPr>
              <a:t> </a:t>
            </a:r>
            <a:r>
              <a:rPr lang="de-DE" dirty="0" err="1">
                <a:sym typeface="Wingdings" panose="05000000000000000000" pitchFamily="2" charset="2"/>
              </a:rPr>
              <a:t>or</a:t>
            </a:r>
            <a:r>
              <a:rPr lang="de-DE" dirty="0">
                <a:sym typeface="Wingdings" panose="05000000000000000000" pitchFamily="2" charset="2"/>
              </a:rPr>
              <a:t> </a:t>
            </a:r>
            <a:r>
              <a:rPr lang="de-DE" dirty="0" err="1">
                <a:sym typeface="Wingdings" panose="05000000000000000000" pitchFamily="2" charset="2"/>
              </a:rPr>
              <a:t>that</a:t>
            </a:r>
            <a:r>
              <a:rPr lang="de-DE" dirty="0">
                <a:sym typeface="Wingdings" panose="05000000000000000000" pitchFamily="2" charset="2"/>
              </a:rPr>
              <a:t> </a:t>
            </a:r>
            <a:r>
              <a:rPr lang="de-DE" dirty="0" err="1">
                <a:sym typeface="Wingdings" panose="05000000000000000000" pitchFamily="2" charset="2"/>
              </a:rPr>
              <a:t>context</a:t>
            </a:r>
            <a:r>
              <a:rPr lang="de-DE" dirty="0">
                <a:sym typeface="Wingdings" panose="05000000000000000000" pitchFamily="2" charset="2"/>
              </a:rPr>
              <a:t>“</a:t>
            </a:r>
            <a:endParaRPr lang="de-DE" dirty="0"/>
          </a:p>
          <a:p>
            <a:r>
              <a:rPr lang="de-DE" dirty="0">
                <a:solidFill>
                  <a:srgbClr val="00B0F0"/>
                </a:solidFill>
                <a:sym typeface="Wingdings" panose="05000000000000000000" pitchFamily="2" charset="2"/>
              </a:rPr>
              <a:t>Code: </a:t>
            </a:r>
            <a:r>
              <a:rPr lang="de-DE" dirty="0" err="1">
                <a:solidFill>
                  <a:srgbClr val="00B0F0"/>
                </a:solidFill>
                <a:sym typeface="Wingdings" panose="05000000000000000000" pitchFamily="2" charset="2"/>
              </a:rPr>
              <a:t>No</a:t>
            </a:r>
            <a:r>
              <a:rPr lang="de-DE" dirty="0">
                <a:solidFill>
                  <a:srgbClr val="00B0F0"/>
                </a:solidFill>
                <a:sym typeface="Wingdings" panose="05000000000000000000" pitchFamily="2" charset="2"/>
              </a:rPr>
              <a:t> </a:t>
            </a:r>
            <a:r>
              <a:rPr lang="de-DE" dirty="0" err="1">
                <a:solidFill>
                  <a:srgbClr val="00B0F0"/>
                </a:solidFill>
                <a:sym typeface="Wingdings" panose="05000000000000000000" pitchFamily="2" charset="2"/>
              </a:rPr>
              <a:t>Context</a:t>
            </a:r>
            <a:r>
              <a:rPr lang="de-DE" dirty="0">
                <a:solidFill>
                  <a:srgbClr val="00B0F0"/>
                </a:solidFill>
                <a:sym typeface="Wingdings" panose="05000000000000000000" pitchFamily="2" charset="2"/>
              </a:rPr>
              <a:t> </a:t>
            </a:r>
            <a:r>
              <a:rPr lang="de-DE" dirty="0" err="1">
                <a:solidFill>
                  <a:srgbClr val="00B0F0"/>
                </a:solidFill>
                <a:sym typeface="Wingdings" panose="05000000000000000000" pitchFamily="2" charset="2"/>
              </a:rPr>
              <a:t>Functionality</a:t>
            </a:r>
            <a:endParaRPr lang="de-DE" dirty="0">
              <a:solidFill>
                <a:srgbClr val="00B0F0"/>
              </a:solidFill>
              <a:sym typeface="Wingdings" panose="05000000000000000000" pitchFamily="2" charset="2"/>
            </a:endParaRPr>
          </a:p>
        </p:txBody>
      </p:sp>
      <p:sp>
        <p:nvSpPr>
          <p:cNvPr id="10" name="Rectangle 9">
            <a:extLst>
              <a:ext uri="{FF2B5EF4-FFF2-40B4-BE49-F238E27FC236}">
                <a16:creationId xmlns:a16="http://schemas.microsoft.com/office/drawing/2014/main" id="{EBC00ED5-582F-4981-97F3-A62DC48C80EF}"/>
              </a:ext>
            </a:extLst>
          </p:cNvPr>
          <p:cNvSpPr/>
          <p:nvPr/>
        </p:nvSpPr>
        <p:spPr>
          <a:xfrm>
            <a:off x="5269117" y="3063310"/>
            <a:ext cx="3096285" cy="1200329"/>
          </a:xfrm>
          <a:prstGeom prst="rect">
            <a:avLst/>
          </a:prstGeom>
        </p:spPr>
        <p:txBody>
          <a:bodyPr wrap="square">
            <a:spAutoFit/>
          </a:bodyPr>
          <a:lstStyle/>
          <a:p>
            <a:r>
              <a:rPr lang="en-US" dirty="0"/>
              <a:t>If </a:t>
            </a:r>
            <a:r>
              <a:rPr lang="en-US" dirty="0">
                <a:solidFill>
                  <a:schemeClr val="accent1"/>
                </a:solidFill>
              </a:rPr>
              <a:t>N</a:t>
            </a:r>
            <a:r>
              <a:rPr lang="en-US" dirty="0">
                <a:solidFill>
                  <a:srgbClr val="00B0F0"/>
                </a:solidFill>
              </a:rPr>
              <a:t>CF</a:t>
            </a:r>
            <a:r>
              <a:rPr lang="en-US" dirty="0"/>
              <a:t> &amp; </a:t>
            </a:r>
            <a:r>
              <a:rPr lang="en-US" dirty="0">
                <a:solidFill>
                  <a:srgbClr val="FF0000"/>
                </a:solidFill>
              </a:rPr>
              <a:t>CA</a:t>
            </a:r>
            <a:r>
              <a:rPr lang="en-US" dirty="0"/>
              <a:t> </a:t>
            </a:r>
            <a:r>
              <a:rPr lang="en-US" dirty="0">
                <a:sym typeface="Wingdings" panose="05000000000000000000" pitchFamily="2" charset="2"/>
              </a:rPr>
              <a:t></a:t>
            </a:r>
            <a:r>
              <a:rPr lang="en-US" dirty="0"/>
              <a:t> </a:t>
            </a:r>
            <a:r>
              <a:rPr lang="en-US" u="sng" dirty="0"/>
              <a:t>Action</a:t>
            </a:r>
            <a:r>
              <a:rPr lang="en-US" dirty="0"/>
              <a:t>:</a:t>
            </a:r>
          </a:p>
          <a:p>
            <a:r>
              <a:rPr lang="en-US" dirty="0"/>
              <a:t> “The button should only be </a:t>
            </a:r>
            <a:r>
              <a:rPr lang="en-US" dirty="0">
                <a:solidFill>
                  <a:schemeClr val="accent6"/>
                </a:solidFill>
              </a:rPr>
              <a:t>enabled</a:t>
            </a:r>
            <a:r>
              <a:rPr lang="en-US" dirty="0"/>
              <a:t> if its functionality has effects.” (</a:t>
            </a:r>
            <a:r>
              <a:rPr lang="en-US" dirty="0">
                <a:solidFill>
                  <a:schemeClr val="accent6"/>
                </a:solidFill>
              </a:rPr>
              <a:t>SLN #1</a:t>
            </a:r>
            <a:r>
              <a:rPr lang="en-US" dirty="0"/>
              <a:t>)</a:t>
            </a:r>
            <a:endParaRPr lang="de-DE" dirty="0"/>
          </a:p>
        </p:txBody>
      </p:sp>
      <p:sp>
        <p:nvSpPr>
          <p:cNvPr id="15" name="Rectangle 14">
            <a:extLst>
              <a:ext uri="{FF2B5EF4-FFF2-40B4-BE49-F238E27FC236}">
                <a16:creationId xmlns:a16="http://schemas.microsoft.com/office/drawing/2014/main" id="{55AF4BEE-E09B-4506-B45A-C2F9593DDBF8}"/>
              </a:ext>
            </a:extLst>
          </p:cNvPr>
          <p:cNvSpPr/>
          <p:nvPr/>
        </p:nvSpPr>
        <p:spPr>
          <a:xfrm>
            <a:off x="2922762" y="4489902"/>
            <a:ext cx="5868312" cy="1200329"/>
          </a:xfrm>
          <a:prstGeom prst="rect">
            <a:avLst/>
          </a:prstGeom>
        </p:spPr>
        <p:txBody>
          <a:bodyPr wrap="square">
            <a:spAutoFit/>
          </a:bodyPr>
          <a:lstStyle/>
          <a:p>
            <a:r>
              <a:rPr lang="en-US" u="sng" dirty="0"/>
              <a:t>Generalization</a:t>
            </a:r>
            <a:r>
              <a:rPr lang="en-US" dirty="0"/>
              <a:t>: For </a:t>
            </a:r>
            <a:r>
              <a:rPr lang="en-US" u="sng" dirty="0"/>
              <a:t>all actions</a:t>
            </a:r>
            <a:r>
              <a:rPr lang="en-US" dirty="0"/>
              <a:t> if </a:t>
            </a:r>
            <a:r>
              <a:rPr lang="en-US" dirty="0">
                <a:solidFill>
                  <a:srgbClr val="00B0F0"/>
                </a:solidFill>
              </a:rPr>
              <a:t>UIEV</a:t>
            </a:r>
            <a:r>
              <a:rPr lang="en-US" dirty="0"/>
              <a:t> &amp; </a:t>
            </a:r>
            <a:r>
              <a:rPr lang="en-US" dirty="0">
                <a:solidFill>
                  <a:srgbClr val="FF0000"/>
                </a:solidFill>
              </a:rPr>
              <a:t>CA</a:t>
            </a:r>
            <a:r>
              <a:rPr lang="en-US" dirty="0"/>
              <a:t>:</a:t>
            </a:r>
          </a:p>
          <a:p>
            <a:r>
              <a:rPr lang="en-US" dirty="0"/>
              <a:t>“Unused UI element  should only be </a:t>
            </a:r>
            <a:r>
              <a:rPr lang="en-US" dirty="0">
                <a:solidFill>
                  <a:schemeClr val="accent6"/>
                </a:solidFill>
              </a:rPr>
              <a:t>enabled</a:t>
            </a:r>
            <a:r>
              <a:rPr lang="en-US" dirty="0"/>
              <a:t> when they have functionality for the user in the current context.”</a:t>
            </a:r>
          </a:p>
          <a:p>
            <a:r>
              <a:rPr lang="en-US" dirty="0"/>
              <a:t>Underlying Theory: “Minimalistic UIs increase usability”</a:t>
            </a:r>
            <a:endParaRPr lang="de-DE" dirty="0"/>
          </a:p>
        </p:txBody>
      </p:sp>
      <p:sp>
        <p:nvSpPr>
          <p:cNvPr id="11" name="Rectangle 10">
            <a:extLst>
              <a:ext uri="{FF2B5EF4-FFF2-40B4-BE49-F238E27FC236}">
                <a16:creationId xmlns:a16="http://schemas.microsoft.com/office/drawing/2014/main" id="{D5E6B2B0-9506-4909-B3E7-D95AE13ADB16}"/>
              </a:ext>
            </a:extLst>
          </p:cNvPr>
          <p:cNvSpPr/>
          <p:nvPr/>
        </p:nvSpPr>
        <p:spPr>
          <a:xfrm>
            <a:off x="2856588" y="3617308"/>
            <a:ext cx="2267673" cy="646331"/>
          </a:xfrm>
          <a:prstGeom prst="rect">
            <a:avLst/>
          </a:prstGeom>
        </p:spPr>
        <p:txBody>
          <a:bodyPr wrap="square">
            <a:spAutoFit/>
          </a:bodyPr>
          <a:lstStyle/>
          <a:p>
            <a:r>
              <a:rPr lang="en-US" dirty="0">
                <a:solidFill>
                  <a:srgbClr val="FF0000"/>
                </a:solidFill>
              </a:rPr>
              <a:t>Code: UI Element Visibility (CA)</a:t>
            </a:r>
            <a:endParaRPr lang="de-DE" dirty="0"/>
          </a:p>
        </p:txBody>
      </p:sp>
    </p:spTree>
    <p:extLst>
      <p:ext uri="{BB962C8B-B14F-4D97-AF65-F5344CB8AC3E}">
        <p14:creationId xmlns:p14="http://schemas.microsoft.com/office/powerpoint/2010/main" val="38107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P spid="13" grpId="0"/>
      <p:bldP spid="3" grpId="0"/>
      <p:bldP spid="10" grpId="0"/>
      <p:bldP spid="1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C99E-838E-4A17-B49A-B8518D082D8D}"/>
              </a:ext>
            </a:extLst>
          </p:cNvPr>
          <p:cNvSpPr>
            <a:spLocks noGrp="1"/>
          </p:cNvSpPr>
          <p:nvPr>
            <p:ph type="title"/>
          </p:nvPr>
        </p:nvSpPr>
        <p:spPr/>
        <p:txBody>
          <a:bodyPr/>
          <a:lstStyle/>
          <a:p>
            <a:r>
              <a:rPr lang="de-DE" dirty="0" err="1"/>
              <a:t>Trustworthiness</a:t>
            </a:r>
            <a:endParaRPr lang="de-DE" dirty="0"/>
          </a:p>
        </p:txBody>
      </p:sp>
      <p:sp>
        <p:nvSpPr>
          <p:cNvPr id="3" name="Text Placeholder 2">
            <a:extLst>
              <a:ext uri="{FF2B5EF4-FFF2-40B4-BE49-F238E27FC236}">
                <a16:creationId xmlns:a16="http://schemas.microsoft.com/office/drawing/2014/main" id="{8FD7CA09-C80D-4E36-AB76-85D0D62AE278}"/>
              </a:ext>
            </a:extLst>
          </p:cNvPr>
          <p:cNvSpPr>
            <a:spLocks noGrp="1"/>
          </p:cNvSpPr>
          <p:nvPr>
            <p:ph type="body" sz="quarter" idx="13"/>
          </p:nvPr>
        </p:nvSpPr>
        <p:spPr/>
        <p:txBody>
          <a:bodyPr>
            <a:normAutofit/>
          </a:bodyPr>
          <a:lstStyle/>
          <a:p>
            <a:r>
              <a:rPr lang="de-DE" dirty="0" err="1"/>
              <a:t>Evaluators</a:t>
            </a:r>
            <a:r>
              <a:rPr lang="de-DE" dirty="0"/>
              <a:t> </a:t>
            </a:r>
            <a:r>
              <a:rPr lang="de-DE" dirty="0" err="1"/>
              <a:t>can</a:t>
            </a:r>
            <a:r>
              <a:rPr lang="de-DE" dirty="0"/>
              <a:t> </a:t>
            </a:r>
            <a:r>
              <a:rPr lang="de-DE" dirty="0" err="1"/>
              <a:t>have</a:t>
            </a:r>
            <a:r>
              <a:rPr lang="de-DE" dirty="0"/>
              <a:t> different </a:t>
            </a:r>
            <a:r>
              <a:rPr lang="en-US" dirty="0"/>
              <a:t>interpretations of the data</a:t>
            </a:r>
          </a:p>
          <a:p>
            <a:r>
              <a:rPr lang="en-US" dirty="0"/>
              <a:t>Ways of establishing trustworthiness:</a:t>
            </a:r>
          </a:p>
          <a:p>
            <a:pPr lvl="1"/>
            <a:r>
              <a:rPr lang="en-US" dirty="0"/>
              <a:t>member check</a:t>
            </a:r>
          </a:p>
          <a:p>
            <a:pPr lvl="1"/>
            <a:r>
              <a:rPr lang="en-US" dirty="0"/>
              <a:t>interviewer corroboration</a:t>
            </a:r>
          </a:p>
          <a:p>
            <a:pPr lvl="1"/>
            <a:r>
              <a:rPr lang="en-US" dirty="0"/>
              <a:t>prolonged engagement</a:t>
            </a:r>
          </a:p>
          <a:p>
            <a:pPr lvl="1"/>
            <a:r>
              <a:rPr lang="en-US" dirty="0"/>
              <a:t>peer debriefing</a:t>
            </a:r>
          </a:p>
          <a:p>
            <a:pPr lvl="1"/>
            <a:r>
              <a:rPr lang="en-US" dirty="0"/>
              <a:t>negative case analysis</a:t>
            </a:r>
          </a:p>
          <a:p>
            <a:pPr lvl="1"/>
            <a:r>
              <a:rPr lang="en-US" dirty="0"/>
              <a:t>…</a:t>
            </a:r>
          </a:p>
          <a:p>
            <a:r>
              <a:rPr lang="en-US" dirty="0"/>
              <a:t>Concepts on which the researchers do not agree with each other can be resolved through discussion or left open</a:t>
            </a:r>
          </a:p>
        </p:txBody>
      </p:sp>
      <p:sp>
        <p:nvSpPr>
          <p:cNvPr id="4" name="Text Placeholder 3">
            <a:extLst>
              <a:ext uri="{FF2B5EF4-FFF2-40B4-BE49-F238E27FC236}">
                <a16:creationId xmlns:a16="http://schemas.microsoft.com/office/drawing/2014/main" id="{F847C5F7-3E9B-4764-96DF-90DCD2EA93E4}"/>
              </a:ext>
            </a:extLst>
          </p:cNvPr>
          <p:cNvSpPr>
            <a:spLocks noGrp="1"/>
          </p:cNvSpPr>
          <p:nvPr>
            <p:ph type="body" sz="quarter" idx="15"/>
          </p:nvPr>
        </p:nvSpPr>
        <p:spPr/>
        <p:txBody>
          <a:bodyPr/>
          <a:lstStyle/>
          <a:p>
            <a:endParaRPr lang="de-DE"/>
          </a:p>
        </p:txBody>
      </p:sp>
      <p:sp>
        <p:nvSpPr>
          <p:cNvPr id="5" name="Text Placeholder 4">
            <a:extLst>
              <a:ext uri="{FF2B5EF4-FFF2-40B4-BE49-F238E27FC236}">
                <a16:creationId xmlns:a16="http://schemas.microsoft.com/office/drawing/2014/main" id="{4ABCDC5E-BFB6-4E03-8EF3-B13228C2C5CB}"/>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77086B9F-0A71-46EF-9A9C-56C7441B836D}"/>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0546A14F-9D9F-4BF9-9515-2EBB9B4F2E76}"/>
              </a:ext>
            </a:extLst>
          </p:cNvPr>
          <p:cNvSpPr>
            <a:spLocks noGrp="1"/>
          </p:cNvSpPr>
          <p:nvPr>
            <p:ph type="sldNum" sz="quarter" idx="24"/>
          </p:nvPr>
        </p:nvSpPr>
        <p:spPr/>
        <p:txBody>
          <a:bodyPr/>
          <a:lstStyle/>
          <a:p>
            <a:fld id="{C564DEAC-083F-4EA1-9D67-84BB3A537A3E}" type="slidenum">
              <a:rPr lang="de-DE" smtClean="0"/>
              <a:pPr/>
              <a:t>12</a:t>
            </a:fld>
            <a:endParaRPr lang="de-DE" dirty="0"/>
          </a:p>
        </p:txBody>
      </p:sp>
    </p:spTree>
    <p:extLst>
      <p:ext uri="{BB962C8B-B14F-4D97-AF65-F5344CB8AC3E}">
        <p14:creationId xmlns:p14="http://schemas.microsoft.com/office/powerpoint/2010/main" val="179039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4C7E-5D8C-40F9-9606-636C75B92C4F}"/>
              </a:ext>
            </a:extLst>
          </p:cNvPr>
          <p:cNvSpPr>
            <a:spLocks noGrp="1"/>
          </p:cNvSpPr>
          <p:nvPr>
            <p:ph type="title"/>
          </p:nvPr>
        </p:nvSpPr>
        <p:spPr/>
        <p:txBody>
          <a:bodyPr/>
          <a:lstStyle/>
          <a:p>
            <a:r>
              <a:rPr lang="de-DE" dirty="0"/>
              <a:t>Outcome</a:t>
            </a:r>
          </a:p>
        </p:txBody>
      </p:sp>
      <p:sp>
        <p:nvSpPr>
          <p:cNvPr id="3" name="Text Placeholder 2">
            <a:extLst>
              <a:ext uri="{FF2B5EF4-FFF2-40B4-BE49-F238E27FC236}">
                <a16:creationId xmlns:a16="http://schemas.microsoft.com/office/drawing/2014/main" id="{3FE892B7-0112-40B5-9203-D2C0F7683E3C}"/>
              </a:ext>
            </a:extLst>
          </p:cNvPr>
          <p:cNvSpPr>
            <a:spLocks noGrp="1"/>
          </p:cNvSpPr>
          <p:nvPr>
            <p:ph type="body" sz="quarter" idx="13"/>
          </p:nvPr>
        </p:nvSpPr>
        <p:spPr/>
        <p:txBody>
          <a:bodyPr/>
          <a:lstStyle/>
          <a:p>
            <a:r>
              <a:rPr lang="de-DE" dirty="0"/>
              <a:t>Clear, </a:t>
            </a:r>
            <a:r>
              <a:rPr lang="de-DE" dirty="0" err="1"/>
              <a:t>testable</a:t>
            </a:r>
            <a:r>
              <a:rPr lang="de-DE" dirty="0"/>
              <a:t> </a:t>
            </a:r>
            <a:r>
              <a:rPr lang="de-DE" dirty="0" err="1"/>
              <a:t>hypotheses</a:t>
            </a:r>
            <a:r>
              <a:rPr lang="de-DE" dirty="0"/>
              <a:t>:</a:t>
            </a:r>
          </a:p>
          <a:p>
            <a:pPr marL="357188" lvl="1" indent="0">
              <a:buNone/>
            </a:pPr>
            <a:r>
              <a:rPr lang="en-US" i="1" dirty="0"/>
              <a:t>„Compared to the smartphone application, the voice interface improves the user experience, but increases the frustration level when errors occur.”</a:t>
            </a:r>
          </a:p>
          <a:p>
            <a:pPr marL="357188" lvl="1" indent="0">
              <a:buNone/>
            </a:pPr>
            <a:r>
              <a:rPr lang="en-US" i="1" dirty="0"/>
              <a:t>“Women perceive higher levels of immersion than men with decreasing levels of avatar realism in virtual reality.”</a:t>
            </a:r>
          </a:p>
          <a:p>
            <a:pPr marL="357188" lvl="1" indent="0">
              <a:buNone/>
            </a:pPr>
            <a:r>
              <a:rPr lang="en-US" i="1" dirty="0"/>
              <a:t>“Our machine-learning based model outperforms linear prediction in terms of precision and accuracy.”</a:t>
            </a:r>
          </a:p>
          <a:p>
            <a:pPr marL="357188" lvl="1" indent="0">
              <a:buNone/>
            </a:pPr>
            <a:endParaRPr lang="en-US" i="1" dirty="0"/>
          </a:p>
          <a:p>
            <a:pPr lvl="1"/>
            <a:endParaRPr lang="de-DE" dirty="0"/>
          </a:p>
        </p:txBody>
      </p:sp>
      <p:sp>
        <p:nvSpPr>
          <p:cNvPr id="4" name="Text Placeholder 3">
            <a:extLst>
              <a:ext uri="{FF2B5EF4-FFF2-40B4-BE49-F238E27FC236}">
                <a16:creationId xmlns:a16="http://schemas.microsoft.com/office/drawing/2014/main" id="{8C8720D9-F1F6-49B0-8C3E-EA1E2ABE3CF1}"/>
              </a:ext>
            </a:extLst>
          </p:cNvPr>
          <p:cNvSpPr>
            <a:spLocks noGrp="1"/>
          </p:cNvSpPr>
          <p:nvPr>
            <p:ph type="body" sz="quarter" idx="15"/>
          </p:nvPr>
        </p:nvSpPr>
        <p:spPr/>
        <p:txBody>
          <a:bodyPr/>
          <a:lstStyle/>
          <a:p>
            <a:endParaRPr lang="de-DE"/>
          </a:p>
        </p:txBody>
      </p:sp>
      <p:sp>
        <p:nvSpPr>
          <p:cNvPr id="5" name="Text Placeholder 4">
            <a:extLst>
              <a:ext uri="{FF2B5EF4-FFF2-40B4-BE49-F238E27FC236}">
                <a16:creationId xmlns:a16="http://schemas.microsoft.com/office/drawing/2014/main" id="{48B0423C-3796-49C2-9E18-C0530E325DC7}"/>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AB7E0FAE-BA30-462D-B5EC-E9FB63B01D82}"/>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A3940A84-4822-412C-ABFA-7CC9E91F5EB2}"/>
              </a:ext>
            </a:extLst>
          </p:cNvPr>
          <p:cNvSpPr>
            <a:spLocks noGrp="1"/>
          </p:cNvSpPr>
          <p:nvPr>
            <p:ph type="sldNum" sz="quarter" idx="24"/>
          </p:nvPr>
        </p:nvSpPr>
        <p:spPr/>
        <p:txBody>
          <a:bodyPr/>
          <a:lstStyle/>
          <a:p>
            <a:fld id="{C564DEAC-083F-4EA1-9D67-84BB3A537A3E}" type="slidenum">
              <a:rPr lang="de-DE" smtClean="0"/>
              <a:pPr/>
              <a:t>13</a:t>
            </a:fld>
            <a:endParaRPr lang="de-DE" dirty="0"/>
          </a:p>
        </p:txBody>
      </p:sp>
    </p:spTree>
    <p:extLst>
      <p:ext uri="{BB962C8B-B14F-4D97-AF65-F5344CB8AC3E}">
        <p14:creationId xmlns:p14="http://schemas.microsoft.com/office/powerpoint/2010/main" val="348581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12EA5-92D0-4034-B6E5-AD82F011B435}"/>
              </a:ext>
            </a:extLst>
          </p:cNvPr>
          <p:cNvSpPr>
            <a:spLocks noGrp="1"/>
          </p:cNvSpPr>
          <p:nvPr>
            <p:ph type="title"/>
          </p:nvPr>
        </p:nvSpPr>
        <p:spPr/>
        <p:txBody>
          <a:bodyPr/>
          <a:lstStyle/>
          <a:p>
            <a:r>
              <a:rPr lang="de-DE" dirty="0"/>
              <a:t>References</a:t>
            </a:r>
            <a:endParaRPr lang="LID4096" dirty="0"/>
          </a:p>
        </p:txBody>
      </p:sp>
      <p:sp>
        <p:nvSpPr>
          <p:cNvPr id="3" name="Textplatzhalter 2">
            <a:extLst>
              <a:ext uri="{FF2B5EF4-FFF2-40B4-BE49-F238E27FC236}">
                <a16:creationId xmlns:a16="http://schemas.microsoft.com/office/drawing/2014/main" id="{42E85187-7D09-4073-A69D-FE000BCD784F}"/>
              </a:ext>
            </a:extLst>
          </p:cNvPr>
          <p:cNvSpPr>
            <a:spLocks noGrp="1"/>
          </p:cNvSpPr>
          <p:nvPr>
            <p:ph idx="1"/>
          </p:nvPr>
        </p:nvSpPr>
        <p:spPr/>
        <p:txBody>
          <a:bodyPr>
            <a:normAutofit lnSpcReduction="10000"/>
          </a:bodyPr>
          <a:lstStyle/>
          <a:p>
            <a:r>
              <a:rPr lang="en-US" dirty="0"/>
              <a:t>Strauss, A., &amp; Corbin, J. M. (1997). </a:t>
            </a:r>
            <a:r>
              <a:rPr lang="en-US" i="1" dirty="0"/>
              <a:t>Grounded theory in practice</a:t>
            </a:r>
            <a:r>
              <a:rPr lang="en-US" dirty="0"/>
              <a:t>. Sage.</a:t>
            </a:r>
          </a:p>
          <a:p>
            <a:r>
              <a:rPr lang="en-US" dirty="0"/>
              <a:t>Corbin, J. M., &amp; Strauss, A. (1990). Grounded theory research: Procedures, canons, and evaluative criteria. </a:t>
            </a:r>
            <a:r>
              <a:rPr lang="en-US" i="1" dirty="0"/>
              <a:t>Qualitative sociology</a:t>
            </a:r>
            <a:r>
              <a:rPr lang="en-US" dirty="0"/>
              <a:t>, </a:t>
            </a:r>
            <a:r>
              <a:rPr lang="en-US" i="1" dirty="0"/>
              <a:t>13</a:t>
            </a:r>
            <a:r>
              <a:rPr lang="en-US" dirty="0"/>
              <a:t>(1), 3-21.</a:t>
            </a:r>
          </a:p>
          <a:p>
            <a:r>
              <a:rPr lang="en-US" dirty="0"/>
              <a:t>Strauss, A., &amp; Corbin, J. (1994). Grounded theory methodology. </a:t>
            </a:r>
            <a:r>
              <a:rPr lang="en-US" i="1" dirty="0"/>
              <a:t>Handbook of qualitative research</a:t>
            </a:r>
            <a:r>
              <a:rPr lang="en-US" dirty="0"/>
              <a:t>, </a:t>
            </a:r>
            <a:r>
              <a:rPr lang="en-US" i="1" dirty="0"/>
              <a:t>17</a:t>
            </a:r>
            <a:r>
              <a:rPr lang="en-US" dirty="0"/>
              <a:t>, 273-85.</a:t>
            </a:r>
          </a:p>
          <a:p>
            <a:r>
              <a:rPr lang="en-US" dirty="0"/>
              <a:t>Charmaz, K., &amp; Belgrave, L. L. (2007). Grounded theory. </a:t>
            </a:r>
            <a:r>
              <a:rPr lang="en-US" i="1" dirty="0"/>
              <a:t>The Blackwell encyclopedia of sociology.</a:t>
            </a:r>
          </a:p>
          <a:p>
            <a:r>
              <a:rPr lang="en-US" dirty="0"/>
              <a:t>Birks, M., &amp; Mills, J. (2015). </a:t>
            </a:r>
            <a:r>
              <a:rPr lang="en-US" i="1" dirty="0"/>
              <a:t>Grounded theory: A practical guide</a:t>
            </a:r>
            <a:r>
              <a:rPr lang="en-US" dirty="0"/>
              <a:t>. Sage.</a:t>
            </a:r>
          </a:p>
          <a:p>
            <a:r>
              <a:rPr lang="en-US" dirty="0"/>
              <a:t>Stern, P. N. (1980). Grounded theory methodology: Its uses and processes. </a:t>
            </a:r>
            <a:r>
              <a:rPr lang="en-US" i="1" dirty="0"/>
              <a:t>Image</a:t>
            </a:r>
            <a:r>
              <a:rPr lang="en-US" dirty="0"/>
              <a:t>, </a:t>
            </a:r>
            <a:r>
              <a:rPr lang="en-US" i="1" dirty="0"/>
              <a:t>12</a:t>
            </a:r>
            <a:r>
              <a:rPr lang="en-US" dirty="0"/>
              <a:t>(1), 20-23.</a:t>
            </a:r>
            <a:endParaRPr lang="en-US" sz="2400" dirty="0"/>
          </a:p>
        </p:txBody>
      </p:sp>
      <p:sp>
        <p:nvSpPr>
          <p:cNvPr id="11" name="Fußzeilenplatzhalter 10">
            <a:extLst>
              <a:ext uri="{FF2B5EF4-FFF2-40B4-BE49-F238E27FC236}">
                <a16:creationId xmlns:a16="http://schemas.microsoft.com/office/drawing/2014/main" id="{2C3FBB20-E8BC-40A7-84D8-2673489828B2}"/>
              </a:ext>
            </a:extLst>
          </p:cNvPr>
          <p:cNvSpPr>
            <a:spLocks noGrp="1"/>
          </p:cNvSpPr>
          <p:nvPr>
            <p:ph type="ftr" sz="quarter" idx="23"/>
          </p:nvPr>
        </p:nvSpPr>
        <p:spPr>
          <a:xfrm>
            <a:off x="8791074" y="6352598"/>
            <a:ext cx="3245350" cy="365125"/>
          </a:xfrm>
        </p:spPr>
        <p:txBody>
          <a:bodyPr/>
          <a:lstStyle/>
          <a:p>
            <a:r>
              <a:rPr lang="de-DE"/>
              <a:t>Valentin Schwind</a:t>
            </a:r>
            <a:endParaRPr lang="de-DE" dirty="0"/>
          </a:p>
        </p:txBody>
      </p:sp>
      <p:sp>
        <p:nvSpPr>
          <p:cNvPr id="7" name="Foliennummernplatzhalter 6">
            <a:extLst>
              <a:ext uri="{FF2B5EF4-FFF2-40B4-BE49-F238E27FC236}">
                <a16:creationId xmlns:a16="http://schemas.microsoft.com/office/drawing/2014/main" id="{EA6C4B85-3EA0-4488-963B-735AD1722E4C}"/>
              </a:ext>
            </a:extLst>
          </p:cNvPr>
          <p:cNvSpPr>
            <a:spLocks noGrp="1"/>
          </p:cNvSpPr>
          <p:nvPr>
            <p:ph type="sldNum" sz="quarter" idx="24"/>
          </p:nvPr>
        </p:nvSpPr>
        <p:spPr>
          <a:xfrm>
            <a:off x="7686675" y="6359905"/>
            <a:ext cx="783138" cy="365125"/>
          </a:xfrm>
        </p:spPr>
        <p:txBody>
          <a:bodyPr/>
          <a:lstStyle/>
          <a:p>
            <a:fld id="{002E4239-9C90-407D-B00F-DCBF08F5A841}" type="slidenum">
              <a:rPr lang="en-US" smtClean="0"/>
              <a:pPr/>
              <a:t>14</a:t>
            </a:fld>
            <a:endParaRPr lang="en-US"/>
          </a:p>
        </p:txBody>
      </p:sp>
      <p:sp>
        <p:nvSpPr>
          <p:cNvPr id="13" name="Text Placeholder 12">
            <a:extLst>
              <a:ext uri="{FF2B5EF4-FFF2-40B4-BE49-F238E27FC236}">
                <a16:creationId xmlns:a16="http://schemas.microsoft.com/office/drawing/2014/main" id="{3C83CCBA-ED0F-4F62-89B8-FC4A1F2DF0BB}"/>
              </a:ext>
            </a:extLst>
          </p:cNvPr>
          <p:cNvSpPr>
            <a:spLocks noGrp="1"/>
          </p:cNvSpPr>
          <p:nvPr>
            <p:ph type="body" sz="quarter" idx="21"/>
          </p:nvPr>
        </p:nvSpPr>
        <p:spPr/>
        <p:txBody>
          <a:bodyPr>
            <a:normAutofit/>
          </a:bodyPr>
          <a:lstStyle/>
          <a:p>
            <a:r>
              <a:rPr lang="de-DE" dirty="0" err="1"/>
              <a:t>Grounded</a:t>
            </a:r>
            <a:r>
              <a:rPr lang="de-DE" dirty="0"/>
              <a:t> Theory</a:t>
            </a:r>
          </a:p>
        </p:txBody>
      </p:sp>
    </p:spTree>
    <p:extLst>
      <p:ext uri="{BB962C8B-B14F-4D97-AF65-F5344CB8AC3E}">
        <p14:creationId xmlns:p14="http://schemas.microsoft.com/office/powerpoint/2010/main" val="113665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de-DE" dirty="0"/>
              <a:t>Learning Goals</a:t>
            </a:r>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p:txBody>
          <a:bodyPr/>
          <a:lstStyle/>
          <a:p>
            <a:r>
              <a:rPr lang="en-US" sz="2400" dirty="0"/>
              <a:t>Understanding the purpose of grounded theory</a:t>
            </a:r>
          </a:p>
          <a:p>
            <a:r>
              <a:rPr lang="en-US" sz="2400" dirty="0"/>
              <a:t>Understanding when and how grounded theory can be conducted</a:t>
            </a:r>
          </a:p>
          <a:p>
            <a:r>
              <a:rPr lang="en-US" sz="2400" dirty="0"/>
              <a:t>Learn how theories can be developed</a:t>
            </a:r>
          </a:p>
          <a:p>
            <a:pPr marL="342900" indent="-342900"/>
            <a:endParaRPr lang="en-US" sz="2400" dirty="0"/>
          </a:p>
        </p:txBody>
      </p:sp>
      <p:sp>
        <p:nvSpPr>
          <p:cNvPr id="4" name="Text Placeholder 3">
            <a:extLst>
              <a:ext uri="{FF2B5EF4-FFF2-40B4-BE49-F238E27FC236}">
                <a16:creationId xmlns:a16="http://schemas.microsoft.com/office/drawing/2014/main" id="{37443A54-0455-4A5D-AFB3-FDC48B4773C7}"/>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normAutofit/>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2</a:t>
            </a:fld>
            <a:endParaRPr lang="de-DE" dirty="0"/>
          </a:p>
        </p:txBody>
      </p:sp>
    </p:spTree>
    <p:extLst>
      <p:ext uri="{BB962C8B-B14F-4D97-AF65-F5344CB8AC3E}">
        <p14:creationId xmlns:p14="http://schemas.microsoft.com/office/powerpoint/2010/main" val="216671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3D35-F800-4FB1-8F6D-C00264D4E20C}"/>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Grounded</a:t>
            </a:r>
            <a:r>
              <a:rPr lang="de-DE" dirty="0"/>
              <a:t> Theory?</a:t>
            </a:r>
          </a:p>
        </p:txBody>
      </p:sp>
      <p:sp>
        <p:nvSpPr>
          <p:cNvPr id="3" name="Text Placeholder 2">
            <a:extLst>
              <a:ext uri="{FF2B5EF4-FFF2-40B4-BE49-F238E27FC236}">
                <a16:creationId xmlns:a16="http://schemas.microsoft.com/office/drawing/2014/main" id="{45FB3091-68BE-4B90-9C18-DE8A2D98FBDD}"/>
              </a:ext>
            </a:extLst>
          </p:cNvPr>
          <p:cNvSpPr>
            <a:spLocks noGrp="1"/>
          </p:cNvSpPr>
          <p:nvPr>
            <p:ph type="body" sz="quarter" idx="13"/>
          </p:nvPr>
        </p:nvSpPr>
        <p:spPr/>
        <p:txBody>
          <a:bodyPr/>
          <a:lstStyle/>
          <a:p>
            <a:r>
              <a:rPr lang="de-DE" dirty="0"/>
              <a:t>Not a „</a:t>
            </a:r>
            <a:r>
              <a:rPr lang="de-DE" dirty="0" err="1"/>
              <a:t>theory</a:t>
            </a:r>
            <a:r>
              <a:rPr lang="de-DE" dirty="0"/>
              <a:t>“ but a </a:t>
            </a:r>
            <a:r>
              <a:rPr lang="de-DE" dirty="0" err="1"/>
              <a:t>methodology</a:t>
            </a:r>
            <a:r>
              <a:rPr lang="de-DE" dirty="0"/>
              <a:t> (</a:t>
            </a:r>
            <a:r>
              <a:rPr lang="de-DE" dirty="0">
                <a:sym typeface="Symbol" panose="05050102010706020507" pitchFamily="18" charset="2"/>
              </a:rPr>
              <a:t> </a:t>
            </a:r>
            <a:r>
              <a:rPr lang="de-DE" dirty="0" err="1">
                <a:sym typeface="Symbol" panose="05050102010706020507" pitchFamily="18" charset="2"/>
              </a:rPr>
              <a:t>method</a:t>
            </a:r>
            <a:r>
              <a:rPr lang="de-DE" dirty="0">
                <a:sym typeface="Symbol" panose="05050102010706020507" pitchFamily="18" charset="2"/>
              </a:rPr>
              <a:t>) </a:t>
            </a:r>
            <a:r>
              <a:rPr lang="de-DE" dirty="0">
                <a:sym typeface="Wingdings" panose="05000000000000000000" pitchFamily="2" charset="2"/>
              </a:rPr>
              <a:t> a </a:t>
            </a:r>
            <a:r>
              <a:rPr lang="en-US" dirty="0"/>
              <a:t>systematic, theoretical analysis of </a:t>
            </a:r>
            <a:r>
              <a:rPr lang="de-DE" dirty="0"/>
              <a:t>qualitative (and </a:t>
            </a:r>
            <a:r>
              <a:rPr lang="de-DE" dirty="0" err="1"/>
              <a:t>sometimes</a:t>
            </a:r>
            <a:r>
              <a:rPr lang="de-DE" dirty="0"/>
              <a:t> </a:t>
            </a:r>
            <a:r>
              <a:rPr lang="de-DE" dirty="0" err="1"/>
              <a:t>even</a:t>
            </a:r>
            <a:r>
              <a:rPr lang="de-DE" dirty="0"/>
              <a:t> </a:t>
            </a:r>
            <a:r>
              <a:rPr lang="de-DE" dirty="0" err="1"/>
              <a:t>quantative</a:t>
            </a:r>
            <a:r>
              <a:rPr lang="de-DE" dirty="0"/>
              <a:t>) </a:t>
            </a:r>
            <a:r>
              <a:rPr lang="de-DE" dirty="0" err="1"/>
              <a:t>data</a:t>
            </a:r>
            <a:endParaRPr lang="en-US" dirty="0"/>
          </a:p>
          <a:p>
            <a:r>
              <a:rPr lang="de-DE" dirty="0" err="1"/>
              <a:t>Mostly</a:t>
            </a:r>
            <a:r>
              <a:rPr lang="de-DE" dirty="0"/>
              <a:t> </a:t>
            </a:r>
            <a:r>
              <a:rPr lang="de-DE" dirty="0" err="1"/>
              <a:t>used</a:t>
            </a:r>
            <a:r>
              <a:rPr lang="de-DE" dirty="0"/>
              <a:t> in </a:t>
            </a:r>
            <a:r>
              <a:rPr lang="de-DE" dirty="0" err="1"/>
              <a:t>the</a:t>
            </a:r>
            <a:r>
              <a:rPr lang="de-DE" dirty="0"/>
              <a:t> </a:t>
            </a:r>
            <a:r>
              <a:rPr lang="de-DE" dirty="0" err="1"/>
              <a:t>field</a:t>
            </a:r>
            <a:r>
              <a:rPr lang="de-DE" dirty="0"/>
              <a:t> </a:t>
            </a:r>
            <a:r>
              <a:rPr lang="de-DE" dirty="0" err="1"/>
              <a:t>of</a:t>
            </a:r>
            <a:r>
              <a:rPr lang="de-DE" dirty="0"/>
              <a:t> </a:t>
            </a:r>
            <a:r>
              <a:rPr lang="de-DE" dirty="0" err="1"/>
              <a:t>data</a:t>
            </a:r>
            <a:r>
              <a:rPr lang="de-DE" dirty="0"/>
              <a:t> </a:t>
            </a:r>
            <a:r>
              <a:rPr lang="de-DE" dirty="0" err="1"/>
              <a:t>analysis</a:t>
            </a:r>
            <a:r>
              <a:rPr lang="de-DE" dirty="0"/>
              <a:t> </a:t>
            </a:r>
            <a:r>
              <a:rPr lang="de-DE" dirty="0" err="1"/>
              <a:t>using</a:t>
            </a:r>
            <a:r>
              <a:rPr lang="de-DE" dirty="0"/>
              <a:t> qualitative </a:t>
            </a:r>
            <a:r>
              <a:rPr lang="de-DE" dirty="0" err="1"/>
              <a:t>feedback</a:t>
            </a:r>
            <a:endParaRPr lang="de-DE" dirty="0"/>
          </a:p>
          <a:p>
            <a:r>
              <a:rPr lang="de-DE" dirty="0" err="1"/>
              <a:t>Grounded</a:t>
            </a:r>
            <a:r>
              <a:rPr lang="de-DE" dirty="0"/>
              <a:t> </a:t>
            </a:r>
            <a:r>
              <a:rPr lang="de-DE" dirty="0" err="1"/>
              <a:t>theory</a:t>
            </a:r>
            <a:r>
              <a:rPr lang="de-DE" dirty="0"/>
              <a:t> </a:t>
            </a:r>
            <a:r>
              <a:rPr lang="de-DE" dirty="0" err="1"/>
              <a:t>is</a:t>
            </a:r>
            <a:r>
              <a:rPr lang="de-DE" dirty="0"/>
              <a:t> </a:t>
            </a:r>
            <a:r>
              <a:rPr lang="de-DE" dirty="0" err="1"/>
              <a:t>the</a:t>
            </a:r>
            <a:r>
              <a:rPr lang="de-DE" dirty="0"/>
              <a:t> </a:t>
            </a:r>
            <a:r>
              <a:rPr lang="en-US" dirty="0"/>
              <a:t>process of deriving a conceptual abstraction by assigning general concepts (codes) to singular incidences in the data</a:t>
            </a:r>
          </a:p>
          <a:p>
            <a:r>
              <a:rPr lang="en-US" dirty="0"/>
              <a:t>The goal of grounded theory is to systematically derive a clear and testable hypothesis or well-grounded theory</a:t>
            </a:r>
          </a:p>
          <a:p>
            <a:endParaRPr lang="en-US" dirty="0"/>
          </a:p>
          <a:p>
            <a:endParaRPr lang="de-DE" dirty="0"/>
          </a:p>
        </p:txBody>
      </p:sp>
      <p:sp>
        <p:nvSpPr>
          <p:cNvPr id="4" name="Text Placeholder 3">
            <a:extLst>
              <a:ext uri="{FF2B5EF4-FFF2-40B4-BE49-F238E27FC236}">
                <a16:creationId xmlns:a16="http://schemas.microsoft.com/office/drawing/2014/main" id="{ED5979E2-065C-4568-B9FB-091E3C7D6A8B}"/>
              </a:ext>
            </a:extLst>
          </p:cNvPr>
          <p:cNvSpPr>
            <a:spLocks noGrp="1"/>
          </p:cNvSpPr>
          <p:nvPr>
            <p:ph type="body" sz="quarter" idx="15"/>
          </p:nvPr>
        </p:nvSpPr>
        <p:spPr/>
        <p:txBody>
          <a:bodyPr/>
          <a:lstStyle/>
          <a:p>
            <a:endParaRPr lang="de-DE"/>
          </a:p>
        </p:txBody>
      </p:sp>
      <p:sp>
        <p:nvSpPr>
          <p:cNvPr id="5" name="Text Placeholder 4">
            <a:extLst>
              <a:ext uri="{FF2B5EF4-FFF2-40B4-BE49-F238E27FC236}">
                <a16:creationId xmlns:a16="http://schemas.microsoft.com/office/drawing/2014/main" id="{3AD6B5C4-5830-44FD-AC93-5DFADE50B066}"/>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59E96C40-2D58-44AC-92A8-CF7A7057E829}"/>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14DEEBCE-BE35-4FAE-9475-2635B78B397B}"/>
              </a:ext>
            </a:extLst>
          </p:cNvPr>
          <p:cNvSpPr>
            <a:spLocks noGrp="1"/>
          </p:cNvSpPr>
          <p:nvPr>
            <p:ph type="sldNum" sz="quarter" idx="24"/>
          </p:nvPr>
        </p:nvSpPr>
        <p:spPr/>
        <p:txBody>
          <a:bodyPr/>
          <a:lstStyle/>
          <a:p>
            <a:fld id="{C564DEAC-083F-4EA1-9D67-84BB3A537A3E}" type="slidenum">
              <a:rPr lang="de-DE" smtClean="0"/>
              <a:pPr/>
              <a:t>3</a:t>
            </a:fld>
            <a:endParaRPr lang="de-DE" dirty="0"/>
          </a:p>
        </p:txBody>
      </p:sp>
    </p:spTree>
    <p:extLst>
      <p:ext uri="{BB962C8B-B14F-4D97-AF65-F5344CB8AC3E}">
        <p14:creationId xmlns:p14="http://schemas.microsoft.com/office/powerpoint/2010/main" val="32009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A2E0-8BB8-4745-93C5-5D334AAFE239}"/>
              </a:ext>
            </a:extLst>
          </p:cNvPr>
          <p:cNvSpPr>
            <a:spLocks noGrp="1"/>
          </p:cNvSpPr>
          <p:nvPr>
            <p:ph type="title"/>
          </p:nvPr>
        </p:nvSpPr>
        <p:spPr/>
        <p:txBody>
          <a:bodyPr/>
          <a:lstStyle/>
          <a:p>
            <a:r>
              <a:rPr lang="de-DE" dirty="0"/>
              <a:t>Data Sampling</a:t>
            </a:r>
          </a:p>
        </p:txBody>
      </p:sp>
      <p:sp>
        <p:nvSpPr>
          <p:cNvPr id="3" name="Text Placeholder 2">
            <a:extLst>
              <a:ext uri="{FF2B5EF4-FFF2-40B4-BE49-F238E27FC236}">
                <a16:creationId xmlns:a16="http://schemas.microsoft.com/office/drawing/2014/main" id="{75596B52-03F6-44B7-AEC6-60710D2F9310}"/>
              </a:ext>
            </a:extLst>
          </p:cNvPr>
          <p:cNvSpPr>
            <a:spLocks noGrp="1"/>
          </p:cNvSpPr>
          <p:nvPr>
            <p:ph type="body" sz="quarter" idx="13"/>
          </p:nvPr>
        </p:nvSpPr>
        <p:spPr/>
        <p:txBody>
          <a:bodyPr/>
          <a:lstStyle/>
          <a:p>
            <a:r>
              <a:rPr lang="en-US" dirty="0"/>
              <a:t>Kinds of data</a:t>
            </a:r>
          </a:p>
          <a:p>
            <a:pPr lvl="1"/>
            <a:r>
              <a:rPr lang="en-US" dirty="0"/>
              <a:t>Interview protocols, videos, audio, images, social media posts, observation, posts, articles, research papers,…</a:t>
            </a:r>
          </a:p>
          <a:p>
            <a:r>
              <a:rPr lang="de-DE" dirty="0"/>
              <a:t>Case </a:t>
            </a:r>
            <a:r>
              <a:rPr lang="de-DE" dirty="0" err="1"/>
              <a:t>selections</a:t>
            </a:r>
            <a:r>
              <a:rPr lang="de-DE" dirty="0"/>
              <a:t> </a:t>
            </a:r>
            <a:r>
              <a:rPr lang="de-DE" dirty="0" err="1"/>
              <a:t>are</a:t>
            </a:r>
            <a:r>
              <a:rPr lang="de-DE" dirty="0"/>
              <a:t> </a:t>
            </a:r>
            <a:r>
              <a:rPr lang="de-DE" dirty="0" err="1"/>
              <a:t>based</a:t>
            </a:r>
            <a:r>
              <a:rPr lang="de-DE" dirty="0"/>
              <a:t> on</a:t>
            </a:r>
          </a:p>
          <a:p>
            <a:pPr lvl="1"/>
            <a:r>
              <a:rPr lang="de-DE" dirty="0" err="1"/>
              <a:t>Phenomenons</a:t>
            </a:r>
            <a:endParaRPr lang="de-DE" dirty="0"/>
          </a:p>
          <a:p>
            <a:pPr lvl="1"/>
            <a:r>
              <a:rPr lang="de-DE" dirty="0" err="1"/>
              <a:t>Artifacts</a:t>
            </a:r>
            <a:r>
              <a:rPr lang="de-DE" dirty="0"/>
              <a:t> in </a:t>
            </a:r>
            <a:r>
              <a:rPr lang="de-DE" dirty="0" err="1"/>
              <a:t>the</a:t>
            </a:r>
            <a:r>
              <a:rPr lang="de-DE" dirty="0"/>
              <a:t> </a:t>
            </a:r>
            <a:r>
              <a:rPr lang="de-DE" dirty="0" err="1"/>
              <a:t>data</a:t>
            </a:r>
            <a:endParaRPr lang="de-DE" dirty="0"/>
          </a:p>
          <a:p>
            <a:pPr lvl="1"/>
            <a:r>
              <a:rPr lang="de-DE" dirty="0"/>
              <a:t>Events</a:t>
            </a:r>
          </a:p>
          <a:p>
            <a:pPr lvl="1"/>
            <a:r>
              <a:rPr lang="de-DE" dirty="0"/>
              <a:t>Data </a:t>
            </a:r>
            <a:r>
              <a:rPr lang="de-DE" dirty="0" err="1"/>
              <a:t>patterns</a:t>
            </a:r>
            <a:endParaRPr lang="de-DE" dirty="0"/>
          </a:p>
          <a:p>
            <a:r>
              <a:rPr lang="de-DE" dirty="0" err="1"/>
              <a:t>Important</a:t>
            </a:r>
            <a:r>
              <a:rPr lang="de-DE" dirty="0"/>
              <a:t>: </a:t>
            </a:r>
            <a:r>
              <a:rPr lang="de-DE" dirty="0" err="1"/>
              <a:t>the</a:t>
            </a:r>
            <a:r>
              <a:rPr lang="de-DE" dirty="0"/>
              <a:t> </a:t>
            </a:r>
            <a:r>
              <a:rPr lang="de-DE" dirty="0" err="1"/>
              <a:t>sampling</a:t>
            </a:r>
            <a:r>
              <a:rPr lang="de-DE" dirty="0"/>
              <a:t> d</a:t>
            </a:r>
            <a:r>
              <a:rPr lang="en-US" dirty="0" err="1"/>
              <a:t>oes</a:t>
            </a:r>
            <a:r>
              <a:rPr lang="en-US" dirty="0"/>
              <a:t> not depend on how often or how rarely cases in the data occur!</a:t>
            </a:r>
            <a:endParaRPr lang="de-DE" dirty="0"/>
          </a:p>
          <a:p>
            <a:pPr lvl="1"/>
            <a:endParaRPr lang="en-US" dirty="0"/>
          </a:p>
          <a:p>
            <a:endParaRPr lang="en-US" dirty="0"/>
          </a:p>
          <a:p>
            <a:endParaRPr lang="en-US" dirty="0"/>
          </a:p>
        </p:txBody>
      </p:sp>
      <p:sp>
        <p:nvSpPr>
          <p:cNvPr id="4" name="Text Placeholder 3">
            <a:extLst>
              <a:ext uri="{FF2B5EF4-FFF2-40B4-BE49-F238E27FC236}">
                <a16:creationId xmlns:a16="http://schemas.microsoft.com/office/drawing/2014/main" id="{25E29C2A-DDA9-43E0-A229-4AE7BAFCCD7E}"/>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E7207E69-9778-40E4-97EC-ED525E1CFDAF}"/>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63067438-04D8-471B-9B4A-6986472F24C0}"/>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1F976D2E-EB1F-460D-9259-EB2CB9B82B6C}"/>
              </a:ext>
            </a:extLst>
          </p:cNvPr>
          <p:cNvSpPr>
            <a:spLocks noGrp="1"/>
          </p:cNvSpPr>
          <p:nvPr>
            <p:ph type="sldNum" sz="quarter" idx="24"/>
          </p:nvPr>
        </p:nvSpPr>
        <p:spPr/>
        <p:txBody>
          <a:bodyPr/>
          <a:lstStyle/>
          <a:p>
            <a:fld id="{C564DEAC-083F-4EA1-9D67-84BB3A537A3E}" type="slidenum">
              <a:rPr lang="de-DE" smtClean="0"/>
              <a:pPr/>
              <a:t>4</a:t>
            </a:fld>
            <a:endParaRPr lang="de-DE" dirty="0"/>
          </a:p>
        </p:txBody>
      </p:sp>
    </p:spTree>
    <p:extLst>
      <p:ext uri="{BB962C8B-B14F-4D97-AF65-F5344CB8AC3E}">
        <p14:creationId xmlns:p14="http://schemas.microsoft.com/office/powerpoint/2010/main" val="282413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942-E48A-42E4-BB4A-585894371545}"/>
              </a:ext>
            </a:extLst>
          </p:cNvPr>
          <p:cNvSpPr>
            <a:spLocks noGrp="1"/>
          </p:cNvSpPr>
          <p:nvPr>
            <p:ph type="title"/>
          </p:nvPr>
        </p:nvSpPr>
        <p:spPr/>
        <p:txBody>
          <a:bodyPr/>
          <a:lstStyle/>
          <a:p>
            <a:r>
              <a:rPr lang="de-DE" dirty="0"/>
              <a:t>Analysis </a:t>
            </a:r>
            <a:r>
              <a:rPr lang="de-DE" dirty="0" err="1"/>
              <a:t>Process</a:t>
            </a:r>
            <a:endParaRPr lang="de-DE" dirty="0"/>
          </a:p>
        </p:txBody>
      </p:sp>
      <p:sp>
        <p:nvSpPr>
          <p:cNvPr id="3" name="Text Placeholder 2">
            <a:extLst>
              <a:ext uri="{FF2B5EF4-FFF2-40B4-BE49-F238E27FC236}">
                <a16:creationId xmlns:a16="http://schemas.microsoft.com/office/drawing/2014/main" id="{3DDF8A68-35B1-46B2-A435-286022EC5FEF}"/>
              </a:ext>
            </a:extLst>
          </p:cNvPr>
          <p:cNvSpPr>
            <a:spLocks noGrp="1"/>
          </p:cNvSpPr>
          <p:nvPr>
            <p:ph type="body" sz="quarter" idx="13"/>
          </p:nvPr>
        </p:nvSpPr>
        <p:spPr/>
        <p:txBody>
          <a:bodyPr/>
          <a:lstStyle/>
          <a:p>
            <a:r>
              <a:rPr lang="en-US" dirty="0"/>
              <a:t>Grounded theory analysis involves the following basic steps:</a:t>
            </a:r>
          </a:p>
          <a:p>
            <a:pPr marL="814388" lvl="1" indent="-457200">
              <a:buFont typeface="+mj-lt"/>
              <a:buAutoNum type="arabicPeriod"/>
            </a:pPr>
            <a:r>
              <a:rPr lang="de-DE" dirty="0"/>
              <a:t>Coding </a:t>
            </a:r>
            <a:r>
              <a:rPr lang="de-DE" dirty="0" err="1"/>
              <a:t>text</a:t>
            </a:r>
            <a:r>
              <a:rPr lang="de-DE" dirty="0"/>
              <a:t> and </a:t>
            </a:r>
            <a:r>
              <a:rPr lang="de-DE" dirty="0" err="1"/>
              <a:t>theorizing</a:t>
            </a:r>
            <a:endParaRPr lang="de-DE" dirty="0"/>
          </a:p>
          <a:p>
            <a:pPr marL="814388" lvl="1" indent="-457200">
              <a:buFont typeface="+mj-lt"/>
              <a:buAutoNum type="arabicPeriod"/>
            </a:pPr>
            <a:r>
              <a:rPr lang="de-DE" dirty="0" err="1"/>
              <a:t>Memoing</a:t>
            </a:r>
            <a:r>
              <a:rPr lang="de-DE" dirty="0"/>
              <a:t> and </a:t>
            </a:r>
            <a:r>
              <a:rPr lang="de-DE" dirty="0" err="1"/>
              <a:t>theorizing</a:t>
            </a:r>
            <a:endParaRPr lang="de-DE" dirty="0"/>
          </a:p>
          <a:p>
            <a:pPr marL="814388" lvl="1" indent="-457200">
              <a:buFont typeface="+mj-lt"/>
              <a:buAutoNum type="arabicPeriod"/>
            </a:pPr>
            <a:r>
              <a:rPr lang="en-US" dirty="0"/>
              <a:t>Integrating, refining and writing up theories</a:t>
            </a:r>
          </a:p>
          <a:p>
            <a:r>
              <a:rPr lang="en-US" dirty="0"/>
              <a:t>Strauss and Corbin differentiate between three kinds of systematic coding procedures [1]</a:t>
            </a:r>
          </a:p>
          <a:p>
            <a:endParaRPr lang="de-DE" dirty="0"/>
          </a:p>
        </p:txBody>
      </p:sp>
      <p:sp>
        <p:nvSpPr>
          <p:cNvPr id="4" name="Text Placeholder 3">
            <a:extLst>
              <a:ext uri="{FF2B5EF4-FFF2-40B4-BE49-F238E27FC236}">
                <a16:creationId xmlns:a16="http://schemas.microsoft.com/office/drawing/2014/main" id="{91C6425F-C9BF-4188-9984-D45A2B3A7921}"/>
              </a:ext>
            </a:extLst>
          </p:cNvPr>
          <p:cNvSpPr>
            <a:spLocks noGrp="1"/>
          </p:cNvSpPr>
          <p:nvPr>
            <p:ph type="body" sz="quarter" idx="15"/>
          </p:nvPr>
        </p:nvSpPr>
        <p:spPr/>
        <p:txBody>
          <a:bodyPr/>
          <a:lstStyle/>
          <a:p>
            <a:endParaRPr lang="de-DE"/>
          </a:p>
        </p:txBody>
      </p:sp>
      <p:sp>
        <p:nvSpPr>
          <p:cNvPr id="5" name="Text Placeholder 4">
            <a:extLst>
              <a:ext uri="{FF2B5EF4-FFF2-40B4-BE49-F238E27FC236}">
                <a16:creationId xmlns:a16="http://schemas.microsoft.com/office/drawing/2014/main" id="{971ADCA8-ABBD-41C3-B437-18D53CBAC491}"/>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DD07EF6E-AD13-44E8-8036-49EEA5FF281E}"/>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220A84A3-79AD-4BEB-A8B3-C4136F4F769D}"/>
              </a:ext>
            </a:extLst>
          </p:cNvPr>
          <p:cNvSpPr>
            <a:spLocks noGrp="1"/>
          </p:cNvSpPr>
          <p:nvPr>
            <p:ph type="sldNum" sz="quarter" idx="24"/>
          </p:nvPr>
        </p:nvSpPr>
        <p:spPr/>
        <p:txBody>
          <a:bodyPr/>
          <a:lstStyle/>
          <a:p>
            <a:fld id="{C564DEAC-083F-4EA1-9D67-84BB3A537A3E}" type="slidenum">
              <a:rPr lang="de-DE" smtClean="0"/>
              <a:pPr/>
              <a:t>5</a:t>
            </a:fld>
            <a:endParaRPr lang="de-DE" dirty="0"/>
          </a:p>
        </p:txBody>
      </p:sp>
      <p:graphicFrame>
        <p:nvGraphicFramePr>
          <p:cNvPr id="8" name="Diagram 7">
            <a:extLst>
              <a:ext uri="{FF2B5EF4-FFF2-40B4-BE49-F238E27FC236}">
                <a16:creationId xmlns:a16="http://schemas.microsoft.com/office/drawing/2014/main" id="{0B37D0CC-2D78-42FB-AEA7-E8D64AF0F2D4}"/>
              </a:ext>
            </a:extLst>
          </p:cNvPr>
          <p:cNvGraphicFramePr/>
          <p:nvPr>
            <p:extLst>
              <p:ext uri="{D42A27DB-BD31-4B8C-83A1-F6EECF244321}">
                <p14:modId xmlns:p14="http://schemas.microsoft.com/office/powerpoint/2010/main" val="3099830512"/>
              </p:ext>
            </p:extLst>
          </p:nvPr>
        </p:nvGraphicFramePr>
        <p:xfrm>
          <a:off x="695327" y="4461046"/>
          <a:ext cx="7956548" cy="998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8369977B-3A5F-4AFF-AFCA-E479107D4C63}"/>
              </a:ext>
            </a:extLst>
          </p:cNvPr>
          <p:cNvSpPr/>
          <p:nvPr/>
        </p:nvSpPr>
        <p:spPr>
          <a:xfrm>
            <a:off x="0" y="5844404"/>
            <a:ext cx="1219200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a:solidFill>
                  <a:schemeClr val="tx1"/>
                </a:solidFill>
              </a:rPr>
              <a:t>[1] Strauss, A., &amp; Corbin, J. M. (1997). Grounded theory in practice. Sage.</a:t>
            </a:r>
          </a:p>
        </p:txBody>
      </p:sp>
    </p:spTree>
    <p:extLst>
      <p:ext uri="{BB962C8B-B14F-4D97-AF65-F5344CB8AC3E}">
        <p14:creationId xmlns:p14="http://schemas.microsoft.com/office/powerpoint/2010/main" val="272266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BF10-1DB9-4754-9261-C19765F16E44}"/>
              </a:ext>
            </a:extLst>
          </p:cNvPr>
          <p:cNvSpPr>
            <a:spLocks noGrp="1"/>
          </p:cNvSpPr>
          <p:nvPr>
            <p:ph type="title"/>
          </p:nvPr>
        </p:nvSpPr>
        <p:spPr/>
        <p:txBody>
          <a:bodyPr/>
          <a:lstStyle/>
          <a:p>
            <a:r>
              <a:rPr lang="de-DE" dirty="0"/>
              <a:t>Open Coding</a:t>
            </a:r>
          </a:p>
        </p:txBody>
      </p:sp>
      <p:sp>
        <p:nvSpPr>
          <p:cNvPr id="3" name="Text Placeholder 2">
            <a:extLst>
              <a:ext uri="{FF2B5EF4-FFF2-40B4-BE49-F238E27FC236}">
                <a16:creationId xmlns:a16="http://schemas.microsoft.com/office/drawing/2014/main" id="{C305B402-705C-4A6E-9304-585382003399}"/>
              </a:ext>
            </a:extLst>
          </p:cNvPr>
          <p:cNvSpPr>
            <a:spLocks noGrp="1"/>
          </p:cNvSpPr>
          <p:nvPr>
            <p:ph type="body" sz="quarter" idx="13"/>
          </p:nvPr>
        </p:nvSpPr>
        <p:spPr/>
        <p:txBody>
          <a:bodyPr>
            <a:normAutofit lnSpcReduction="10000"/>
          </a:bodyPr>
          <a:lstStyle/>
          <a:p>
            <a:r>
              <a:rPr lang="en-US" dirty="0"/>
              <a:t>Segment data into meaningful expressions and describe them in a concept or theme</a:t>
            </a:r>
          </a:p>
          <a:p>
            <a:r>
              <a:rPr lang="en-US" dirty="0"/>
              <a:t>Existing annotations and concepts are attached to these expressions or create new relations (open coding)</a:t>
            </a:r>
          </a:p>
          <a:p>
            <a:r>
              <a:rPr lang="en-US" dirty="0"/>
              <a:t>Break down and understand the concept and develop categories using open (W) questions</a:t>
            </a:r>
          </a:p>
          <a:p>
            <a:pPr lvl="1"/>
            <a:r>
              <a:rPr lang="en-US" dirty="0"/>
              <a:t>What? - Identify the underlying issue and the phenomenon</a:t>
            </a:r>
          </a:p>
          <a:p>
            <a:pPr lvl="1"/>
            <a:r>
              <a:rPr lang="en-US" dirty="0"/>
              <a:t>Who? - Identify the actors involved and the roles they play</a:t>
            </a:r>
          </a:p>
          <a:p>
            <a:pPr lvl="1"/>
            <a:r>
              <a:rPr lang="en-US" dirty="0"/>
              <a:t>How? - Identifying the aspects of phenomenon</a:t>
            </a:r>
          </a:p>
          <a:p>
            <a:pPr lvl="1"/>
            <a:r>
              <a:rPr lang="en-US" dirty="0"/>
              <a:t>When? How long? Where? - Time, course, location</a:t>
            </a:r>
          </a:p>
          <a:p>
            <a:pPr lvl="1"/>
            <a:r>
              <a:rPr lang="en-US" dirty="0"/>
              <a:t>How much? How long? - The intensity or duration</a:t>
            </a:r>
          </a:p>
          <a:p>
            <a:pPr lvl="1"/>
            <a:r>
              <a:rPr lang="en-US" dirty="0"/>
              <a:t>Why? - Identifying the reasons causing the phenomenon</a:t>
            </a:r>
          </a:p>
          <a:p>
            <a:endParaRPr lang="en-US" dirty="0"/>
          </a:p>
          <a:p>
            <a:endParaRPr lang="de-DE" dirty="0"/>
          </a:p>
        </p:txBody>
      </p:sp>
      <p:sp>
        <p:nvSpPr>
          <p:cNvPr id="4" name="Text Placeholder 3">
            <a:extLst>
              <a:ext uri="{FF2B5EF4-FFF2-40B4-BE49-F238E27FC236}">
                <a16:creationId xmlns:a16="http://schemas.microsoft.com/office/drawing/2014/main" id="{9F2C73CF-4003-4280-AB8A-F8A7C685A1F0}"/>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CA07F4C1-7823-41A5-85B5-458C729C6213}"/>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F529602B-3CFA-4541-8B07-23C5D3608C1F}"/>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E342EF8C-1EFF-46AE-875D-BBBB65171019}"/>
              </a:ext>
            </a:extLst>
          </p:cNvPr>
          <p:cNvSpPr>
            <a:spLocks noGrp="1"/>
          </p:cNvSpPr>
          <p:nvPr>
            <p:ph type="sldNum" sz="quarter" idx="24"/>
          </p:nvPr>
        </p:nvSpPr>
        <p:spPr/>
        <p:txBody>
          <a:bodyPr/>
          <a:lstStyle/>
          <a:p>
            <a:fld id="{C564DEAC-083F-4EA1-9D67-84BB3A537A3E}" type="slidenum">
              <a:rPr lang="de-DE" smtClean="0"/>
              <a:pPr/>
              <a:t>6</a:t>
            </a:fld>
            <a:endParaRPr lang="de-DE" dirty="0"/>
          </a:p>
        </p:txBody>
      </p:sp>
    </p:spTree>
    <p:extLst>
      <p:ext uri="{BB962C8B-B14F-4D97-AF65-F5344CB8AC3E}">
        <p14:creationId xmlns:p14="http://schemas.microsoft.com/office/powerpoint/2010/main" val="233613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BDD324-BF98-4219-AEC6-4C26A2E86A6A}"/>
              </a:ext>
            </a:extLst>
          </p:cNvPr>
          <p:cNvSpPr>
            <a:spLocks noGrp="1"/>
          </p:cNvSpPr>
          <p:nvPr>
            <p:ph type="ftr" sz="quarter" idx="11"/>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6BBD30C1-DD14-4933-8FB0-2BB499984900}"/>
              </a:ext>
            </a:extLst>
          </p:cNvPr>
          <p:cNvSpPr>
            <a:spLocks noGrp="1"/>
          </p:cNvSpPr>
          <p:nvPr>
            <p:ph type="sldNum" sz="quarter" idx="12"/>
          </p:nvPr>
        </p:nvSpPr>
        <p:spPr/>
        <p:txBody>
          <a:bodyPr/>
          <a:lstStyle/>
          <a:p>
            <a:fld id="{C564DEAC-083F-4EA1-9D67-84BB3A537A3E}" type="slidenum">
              <a:rPr lang="de-DE" smtClean="0"/>
              <a:pPr/>
              <a:t>7</a:t>
            </a:fld>
            <a:endParaRPr lang="de-DE" dirty="0"/>
          </a:p>
        </p:txBody>
      </p:sp>
      <p:sp>
        <p:nvSpPr>
          <p:cNvPr id="8" name="Text Placeholder 7">
            <a:extLst>
              <a:ext uri="{FF2B5EF4-FFF2-40B4-BE49-F238E27FC236}">
                <a16:creationId xmlns:a16="http://schemas.microsoft.com/office/drawing/2014/main" id="{18A548E6-7181-4758-92A0-B502F4A65D20}"/>
              </a:ext>
            </a:extLst>
          </p:cNvPr>
          <p:cNvSpPr>
            <a:spLocks noGrp="1"/>
          </p:cNvSpPr>
          <p:nvPr>
            <p:ph type="body" sz="quarter" idx="21"/>
          </p:nvPr>
        </p:nvSpPr>
        <p:spPr/>
        <p:txBody>
          <a:bodyPr/>
          <a:lstStyle/>
          <a:p>
            <a:r>
              <a:rPr lang="de-DE" dirty="0" err="1"/>
              <a:t>Grounded</a:t>
            </a:r>
            <a:r>
              <a:rPr lang="de-DE" dirty="0"/>
              <a:t> Theory</a:t>
            </a:r>
          </a:p>
        </p:txBody>
      </p:sp>
      <p:pic>
        <p:nvPicPr>
          <p:cNvPr id="12" name="Picture Placeholder 11" descr="A picture containing building, sitting, table, floor&#10;&#10;Description automatically generated">
            <a:extLst>
              <a:ext uri="{FF2B5EF4-FFF2-40B4-BE49-F238E27FC236}">
                <a16:creationId xmlns:a16="http://schemas.microsoft.com/office/drawing/2014/main" id="{67E97B31-8182-4664-8832-437D7FABE21D}"/>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15894" b="15894"/>
          <a:stretch>
            <a:fillRect/>
          </a:stretch>
        </p:blipFill>
        <p:spPr/>
      </p:pic>
      <p:sp>
        <p:nvSpPr>
          <p:cNvPr id="10" name="Text Placeholder 9">
            <a:extLst>
              <a:ext uri="{FF2B5EF4-FFF2-40B4-BE49-F238E27FC236}">
                <a16:creationId xmlns:a16="http://schemas.microsoft.com/office/drawing/2014/main" id="{C2C7387B-E9AC-4E83-B63A-6605939F90CF}"/>
              </a:ext>
            </a:extLst>
          </p:cNvPr>
          <p:cNvSpPr>
            <a:spLocks noGrp="1"/>
          </p:cNvSpPr>
          <p:nvPr>
            <p:ph type="body" sz="quarter" idx="23"/>
          </p:nvPr>
        </p:nvSpPr>
        <p:spPr/>
        <p:txBody>
          <a:bodyPr/>
          <a:lstStyle/>
          <a:p>
            <a:r>
              <a:rPr lang="de-DE" dirty="0"/>
              <a:t>Affinity </a:t>
            </a:r>
            <a:r>
              <a:rPr lang="de-DE" dirty="0" err="1"/>
              <a:t>Diagram</a:t>
            </a:r>
            <a:r>
              <a:rPr lang="de-DE" dirty="0"/>
              <a:t>, Image </a:t>
            </a:r>
            <a:r>
              <a:rPr lang="de-DE" dirty="0" err="1"/>
              <a:t>by</a:t>
            </a:r>
            <a:r>
              <a:rPr lang="de-DE" dirty="0"/>
              <a:t> </a:t>
            </a:r>
            <a:r>
              <a:rPr lang="de-DE" dirty="0" err="1"/>
              <a:t>florism</a:t>
            </a:r>
            <a:r>
              <a:rPr lang="de-DE" dirty="0"/>
              <a:t>/</a:t>
            </a:r>
            <a:r>
              <a:rPr lang="de-DE" dirty="0" err="1"/>
              <a:t>flickr</a:t>
            </a:r>
            <a:r>
              <a:rPr lang="de-DE" dirty="0"/>
              <a:t> </a:t>
            </a:r>
            <a:r>
              <a:rPr lang="de-DE" dirty="0">
                <a:hlinkClick r:id="rId4"/>
              </a:rPr>
              <a:t>https://www.flickr.com/photos/florism/2410510871</a:t>
            </a:r>
            <a:r>
              <a:rPr lang="de-DE" dirty="0"/>
              <a:t>  (CC BY-NC-SA 2.0)</a:t>
            </a:r>
          </a:p>
        </p:txBody>
      </p:sp>
    </p:spTree>
    <p:extLst>
      <p:ext uri="{BB962C8B-B14F-4D97-AF65-F5344CB8AC3E}">
        <p14:creationId xmlns:p14="http://schemas.microsoft.com/office/powerpoint/2010/main" val="378738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C6BA-6942-4A67-89A9-005DC74EC663}"/>
              </a:ext>
            </a:extLst>
          </p:cNvPr>
          <p:cNvSpPr>
            <a:spLocks noGrp="1"/>
          </p:cNvSpPr>
          <p:nvPr>
            <p:ph type="title"/>
          </p:nvPr>
        </p:nvSpPr>
        <p:spPr/>
        <p:txBody>
          <a:bodyPr/>
          <a:lstStyle/>
          <a:p>
            <a:r>
              <a:rPr lang="de-DE" dirty="0"/>
              <a:t>Axial Coding</a:t>
            </a:r>
          </a:p>
        </p:txBody>
      </p:sp>
      <p:sp>
        <p:nvSpPr>
          <p:cNvPr id="3" name="Text Placeholder 2">
            <a:extLst>
              <a:ext uri="{FF2B5EF4-FFF2-40B4-BE49-F238E27FC236}">
                <a16:creationId xmlns:a16="http://schemas.microsoft.com/office/drawing/2014/main" id="{E08F1B8B-B227-4088-8811-5A9FCD22ED46}"/>
              </a:ext>
            </a:extLst>
          </p:cNvPr>
          <p:cNvSpPr>
            <a:spLocks noGrp="1"/>
          </p:cNvSpPr>
          <p:nvPr>
            <p:ph type="body" sz="quarter" idx="13"/>
          </p:nvPr>
        </p:nvSpPr>
        <p:spPr>
          <a:xfrm>
            <a:off x="695324" y="1592264"/>
            <a:ext cx="7956551" cy="4537074"/>
          </a:xfrm>
        </p:spPr>
        <p:txBody>
          <a:bodyPr/>
          <a:lstStyle/>
          <a:p>
            <a:r>
              <a:rPr lang="en-US" dirty="0"/>
              <a:t>Focusing the phenomenon(s) under study</a:t>
            </a:r>
          </a:p>
          <a:p>
            <a:r>
              <a:rPr lang="en-US" dirty="0"/>
              <a:t>Conditions related to that phenomenon</a:t>
            </a:r>
          </a:p>
          <a:p>
            <a:pPr lvl="1"/>
            <a:r>
              <a:rPr lang="en-US" dirty="0"/>
              <a:t>Context conditions</a:t>
            </a:r>
          </a:p>
          <a:p>
            <a:pPr lvl="1"/>
            <a:r>
              <a:rPr lang="en-US" dirty="0"/>
              <a:t>Structural conditions</a:t>
            </a:r>
          </a:p>
          <a:p>
            <a:pPr lvl="1"/>
            <a:r>
              <a:rPr lang="en-US" dirty="0"/>
              <a:t>Causes</a:t>
            </a:r>
          </a:p>
          <a:p>
            <a:r>
              <a:rPr lang="en-US" dirty="0"/>
              <a:t>Actions and interactional strategies directed at managing or handling the phenomenon </a:t>
            </a:r>
          </a:p>
          <a:p>
            <a:r>
              <a:rPr lang="en-US" dirty="0"/>
              <a:t>Consequences of the actions/interactions related to the phenomenon</a:t>
            </a:r>
            <a:endParaRPr lang="de-DE" dirty="0"/>
          </a:p>
        </p:txBody>
      </p:sp>
      <p:sp>
        <p:nvSpPr>
          <p:cNvPr id="4" name="Text Placeholder 3">
            <a:extLst>
              <a:ext uri="{FF2B5EF4-FFF2-40B4-BE49-F238E27FC236}">
                <a16:creationId xmlns:a16="http://schemas.microsoft.com/office/drawing/2014/main" id="{D15828DC-51A0-4CE5-8D4E-44A460BBFCD7}"/>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3B43328E-3D36-4265-8CEE-73BE63C68A70}"/>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7A0E6D11-1BE3-4AFF-868A-24D5AC13894A}"/>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6B74F4A5-CD03-46A6-8576-E76BB4461CF1}"/>
              </a:ext>
            </a:extLst>
          </p:cNvPr>
          <p:cNvSpPr>
            <a:spLocks noGrp="1"/>
          </p:cNvSpPr>
          <p:nvPr>
            <p:ph type="sldNum" sz="quarter" idx="24"/>
          </p:nvPr>
        </p:nvSpPr>
        <p:spPr/>
        <p:txBody>
          <a:bodyPr/>
          <a:lstStyle/>
          <a:p>
            <a:fld id="{C564DEAC-083F-4EA1-9D67-84BB3A537A3E}" type="slidenum">
              <a:rPr lang="de-DE" smtClean="0"/>
              <a:pPr/>
              <a:t>8</a:t>
            </a:fld>
            <a:endParaRPr lang="de-DE" dirty="0"/>
          </a:p>
        </p:txBody>
      </p:sp>
    </p:spTree>
    <p:extLst>
      <p:ext uri="{BB962C8B-B14F-4D97-AF65-F5344CB8AC3E}">
        <p14:creationId xmlns:p14="http://schemas.microsoft.com/office/powerpoint/2010/main" val="17659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3999-BB14-46E3-B0CA-76D72D6E4070}"/>
              </a:ext>
            </a:extLst>
          </p:cNvPr>
          <p:cNvSpPr>
            <a:spLocks noGrp="1"/>
          </p:cNvSpPr>
          <p:nvPr>
            <p:ph type="title"/>
          </p:nvPr>
        </p:nvSpPr>
        <p:spPr/>
        <p:txBody>
          <a:bodyPr/>
          <a:lstStyle/>
          <a:p>
            <a:r>
              <a:rPr lang="de-DE" dirty="0" err="1"/>
              <a:t>Selective</a:t>
            </a:r>
            <a:r>
              <a:rPr lang="de-DE" dirty="0"/>
              <a:t> Coding</a:t>
            </a:r>
          </a:p>
        </p:txBody>
      </p:sp>
      <p:sp>
        <p:nvSpPr>
          <p:cNvPr id="3" name="Text Placeholder 2">
            <a:extLst>
              <a:ext uri="{FF2B5EF4-FFF2-40B4-BE49-F238E27FC236}">
                <a16:creationId xmlns:a16="http://schemas.microsoft.com/office/drawing/2014/main" id="{920A70A6-1388-4325-960B-8E1D200C26EE}"/>
              </a:ext>
            </a:extLst>
          </p:cNvPr>
          <p:cNvSpPr>
            <a:spLocks noGrp="1"/>
          </p:cNvSpPr>
          <p:nvPr>
            <p:ph type="body" sz="quarter" idx="13"/>
          </p:nvPr>
        </p:nvSpPr>
        <p:spPr/>
        <p:txBody>
          <a:bodyPr>
            <a:normAutofit/>
          </a:bodyPr>
          <a:lstStyle/>
          <a:p>
            <a:r>
              <a:rPr lang="en-US" dirty="0"/>
              <a:t>Integrate the different categories that have been developed during axial coding into one cohesive theory or framework</a:t>
            </a:r>
          </a:p>
          <a:p>
            <a:r>
              <a:rPr lang="en-US" dirty="0"/>
              <a:t>Results from axial coding are further elaborated, integrated, and validated on an abstract level</a:t>
            </a:r>
          </a:p>
          <a:p>
            <a:pPr lvl="1"/>
            <a:r>
              <a:rPr lang="en-US" dirty="0"/>
              <a:t>“Is there an overarching theory”?</a:t>
            </a:r>
          </a:p>
          <a:p>
            <a:pPr lvl="1"/>
            <a:r>
              <a:rPr lang="en-US" dirty="0"/>
              <a:t>“What is the overarching theory”?</a:t>
            </a:r>
          </a:p>
          <a:p>
            <a:pPr lvl="1"/>
            <a:r>
              <a:rPr lang="en-US" dirty="0"/>
              <a:t>Choosing the core category and relating it with the other categories from axial coding</a:t>
            </a:r>
          </a:p>
          <a:p>
            <a:r>
              <a:rPr lang="en-US" dirty="0"/>
              <a:t>If the core category is found, the story line of the research is set and the researcher knows the central phenomenon of the research and can finally answer the research question </a:t>
            </a:r>
            <a:endParaRPr lang="de-DE" dirty="0"/>
          </a:p>
        </p:txBody>
      </p:sp>
      <p:sp>
        <p:nvSpPr>
          <p:cNvPr id="12" name="Text Placeholder 11">
            <a:extLst>
              <a:ext uri="{FF2B5EF4-FFF2-40B4-BE49-F238E27FC236}">
                <a16:creationId xmlns:a16="http://schemas.microsoft.com/office/drawing/2014/main" id="{FC2BA338-F326-4EA5-B2EF-4EA0E95D8D56}"/>
              </a:ext>
            </a:extLst>
          </p:cNvPr>
          <p:cNvSpPr>
            <a:spLocks noGrp="1"/>
          </p:cNvSpPr>
          <p:nvPr>
            <p:ph type="body" sz="quarter" idx="15"/>
          </p:nvPr>
        </p:nvSpPr>
        <p:spPr/>
        <p:txBody>
          <a:bodyPr/>
          <a:lstStyle/>
          <a:p>
            <a:endParaRPr lang="de-DE"/>
          </a:p>
        </p:txBody>
      </p:sp>
      <p:sp>
        <p:nvSpPr>
          <p:cNvPr id="13" name="Text Placeholder 12">
            <a:extLst>
              <a:ext uri="{FF2B5EF4-FFF2-40B4-BE49-F238E27FC236}">
                <a16:creationId xmlns:a16="http://schemas.microsoft.com/office/drawing/2014/main" id="{89C69851-23A4-4446-82BD-89C51DC704DF}"/>
              </a:ext>
            </a:extLst>
          </p:cNvPr>
          <p:cNvSpPr>
            <a:spLocks noGrp="1"/>
          </p:cNvSpPr>
          <p:nvPr>
            <p:ph type="body" sz="quarter" idx="21"/>
          </p:nvPr>
        </p:nvSpPr>
        <p:spPr/>
        <p:txBody>
          <a:bodyPr/>
          <a:lstStyle/>
          <a:p>
            <a:r>
              <a:rPr lang="de-DE" dirty="0" err="1"/>
              <a:t>Grounded</a:t>
            </a:r>
            <a:r>
              <a:rPr lang="de-DE" dirty="0"/>
              <a:t> Theory</a:t>
            </a:r>
          </a:p>
        </p:txBody>
      </p:sp>
      <p:sp>
        <p:nvSpPr>
          <p:cNvPr id="6" name="Footer Placeholder 5">
            <a:extLst>
              <a:ext uri="{FF2B5EF4-FFF2-40B4-BE49-F238E27FC236}">
                <a16:creationId xmlns:a16="http://schemas.microsoft.com/office/drawing/2014/main" id="{9FA23AF8-8377-490A-83BA-7559BB1041CC}"/>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11438DFA-10BF-48FC-AC3C-78628249CCE6}"/>
              </a:ext>
            </a:extLst>
          </p:cNvPr>
          <p:cNvSpPr>
            <a:spLocks noGrp="1"/>
          </p:cNvSpPr>
          <p:nvPr>
            <p:ph type="sldNum" sz="quarter" idx="24"/>
          </p:nvPr>
        </p:nvSpPr>
        <p:spPr/>
        <p:txBody>
          <a:bodyPr/>
          <a:lstStyle/>
          <a:p>
            <a:fld id="{C564DEAC-083F-4EA1-9D67-84BB3A537A3E}" type="slidenum">
              <a:rPr lang="de-DE" smtClean="0"/>
              <a:pPr/>
              <a:t>9</a:t>
            </a:fld>
            <a:endParaRPr lang="de-DE" dirty="0"/>
          </a:p>
        </p:txBody>
      </p:sp>
    </p:spTree>
    <p:extLst>
      <p:ext uri="{BB962C8B-B14F-4D97-AF65-F5344CB8AC3E}">
        <p14:creationId xmlns:p14="http://schemas.microsoft.com/office/powerpoint/2010/main" val="11037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Interactionlab">
      <a:dk1>
        <a:sysClr val="windowText" lastClr="000000"/>
      </a:dk1>
      <a:lt1>
        <a:sysClr val="window" lastClr="FFFFFF"/>
      </a:lt1>
      <a:dk2>
        <a:srgbClr val="44546A"/>
      </a:dk2>
      <a:lt2>
        <a:srgbClr val="E7E6E6"/>
      </a:lt2>
      <a:accent1>
        <a:srgbClr val="21ADDF"/>
      </a:accent1>
      <a:accent2>
        <a:srgbClr val="8ABE3F"/>
      </a:accent2>
      <a:accent3>
        <a:srgbClr val="FEC63E"/>
      </a:accent3>
      <a:accent4>
        <a:srgbClr val="EA7B34"/>
      </a:accent4>
      <a:accent5>
        <a:srgbClr val="3E444C"/>
      </a:accent5>
      <a:accent6>
        <a:srgbClr val="70AD47"/>
      </a:accent6>
      <a:hlink>
        <a:srgbClr val="0563C1"/>
      </a:hlink>
      <a:folHlink>
        <a:srgbClr val="954F72"/>
      </a:folHlink>
    </a:clrScheme>
    <a:fontScheme name="Interaction La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2575</Words>
  <Application>Microsoft Office PowerPoint</Application>
  <PresentationFormat>Widescreen</PresentationFormat>
  <Paragraphs>205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HelveticaNeueLT Std Med</vt:lpstr>
      <vt:lpstr>Wingdings</vt:lpstr>
      <vt:lpstr>Office Theme</vt:lpstr>
      <vt:lpstr>Grounded Theory</vt:lpstr>
      <vt:lpstr>Learning Goals</vt:lpstr>
      <vt:lpstr>What is Grounded Theory?</vt:lpstr>
      <vt:lpstr>Data Sampling</vt:lpstr>
      <vt:lpstr>Analysis Process</vt:lpstr>
      <vt:lpstr>Open Coding</vt:lpstr>
      <vt:lpstr>PowerPoint Presentation</vt:lpstr>
      <vt:lpstr>Axial Coding</vt:lpstr>
      <vt:lpstr>Selective Coding</vt:lpstr>
      <vt:lpstr>PowerPoint Presentation</vt:lpstr>
      <vt:lpstr>Example</vt:lpstr>
      <vt:lpstr>Trustworthiness</vt:lpstr>
      <vt:lpstr>Outcome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 Schwind</dc:creator>
  <cp:lastModifiedBy>Valentin Schwind</cp:lastModifiedBy>
  <cp:revision>580</cp:revision>
  <dcterms:created xsi:type="dcterms:W3CDTF">2017-10-10T14:10:45Z</dcterms:created>
  <dcterms:modified xsi:type="dcterms:W3CDTF">2020-05-17T13:00:27Z</dcterms:modified>
</cp:coreProperties>
</file>