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902" r:id="rId3"/>
    <p:sldId id="937" r:id="rId4"/>
    <p:sldId id="931" r:id="rId5"/>
    <p:sldId id="934" r:id="rId6"/>
    <p:sldId id="935" r:id="rId7"/>
    <p:sldId id="932" r:id="rId8"/>
    <p:sldId id="933" r:id="rId9"/>
    <p:sldId id="938" r:id="rId10"/>
    <p:sldId id="939" r:id="rId11"/>
    <p:sldId id="936" r:id="rId12"/>
    <p:sldId id="8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07"/>
    <a:srgbClr val="CFDE10"/>
    <a:srgbClr val="00B0F0"/>
    <a:srgbClr val="BFEBFB"/>
    <a:srgbClr val="F3F2F3"/>
    <a:srgbClr val="E5231E"/>
    <a:srgbClr val="21ADDF"/>
    <a:srgbClr val="46B067"/>
    <a:srgbClr val="F39200"/>
    <a:srgbClr val="9619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79356" autoAdjust="0"/>
  </p:normalViewPr>
  <p:slideViewPr>
    <p:cSldViewPr snapToGrid="0" showGuides="1">
      <p:cViewPr varScale="1">
        <p:scale>
          <a:sx n="159" d="100"/>
          <a:sy n="159" d="100"/>
        </p:scale>
        <p:origin x="150" y="132"/>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3" d="100"/>
          <a:sy n="123" d="100"/>
        </p:scale>
        <p:origin x="41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2A8FC9D-F43F-46DF-AB84-D16B4FE96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C44FE1A-0908-41E4-95DB-BFB4F1D675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2DD77A-0ADA-4BD8-8ADF-1A2DE6CE050A}" type="datetimeFigureOut">
              <a:rPr lang="de-DE" smtClean="0"/>
              <a:t>16.04.2020</a:t>
            </a:fld>
            <a:endParaRPr lang="de-DE"/>
          </a:p>
        </p:txBody>
      </p:sp>
      <p:sp>
        <p:nvSpPr>
          <p:cNvPr id="4" name="Fußzeilenplatzhalter 3">
            <a:extLst>
              <a:ext uri="{FF2B5EF4-FFF2-40B4-BE49-F238E27FC236}">
                <a16:creationId xmlns:a16="http://schemas.microsoft.com/office/drawing/2014/main" id="{324E1856-71BD-48F8-BDDC-5816DF8B7A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C3A80C8-98B0-4B0C-886B-24F26E010D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55F6FB-A8E3-4A20-9907-C2813BF103BD}" type="slidenum">
              <a:rPr lang="de-DE" smtClean="0"/>
              <a:t>‹#›</a:t>
            </a:fld>
            <a:endParaRPr lang="de-DE"/>
          </a:p>
        </p:txBody>
      </p:sp>
    </p:spTree>
    <p:extLst>
      <p:ext uri="{BB962C8B-B14F-4D97-AF65-F5344CB8AC3E}">
        <p14:creationId xmlns:p14="http://schemas.microsoft.com/office/powerpoint/2010/main" val="3200727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2847B-1B09-4FB9-A3F6-7C5481EE238A}"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34EE8-1DD6-4929-B7B8-30F750D483F0}" type="slidenum">
              <a:rPr lang="en-US" smtClean="0"/>
              <a:t>‹#›</a:t>
            </a:fld>
            <a:endParaRPr lang="en-US"/>
          </a:p>
        </p:txBody>
      </p:sp>
    </p:spTree>
    <p:extLst>
      <p:ext uri="{BB962C8B-B14F-4D97-AF65-F5344CB8AC3E}">
        <p14:creationId xmlns:p14="http://schemas.microsoft.com/office/powerpoint/2010/main" val="332448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Analytischen Evaluationen werden besonders in frühen Phasen der Prototypentwicklung eingesetzt. Ist das Projekt allerdings schon etwas in der Größe gewachsen sodass die detaillierte, hochgranulare Auflistung von Aktionen keinen Sinn mehr macht, wird gerne die heuristische Evaluation eingesetzt.</a:t>
            </a:r>
          </a:p>
          <a:p>
            <a:endParaRPr lang="de-DE" dirty="0"/>
          </a:p>
        </p:txBody>
      </p:sp>
      <p:sp>
        <p:nvSpPr>
          <p:cNvPr id="4" name="Foliennummernplatzhalter 3"/>
          <p:cNvSpPr>
            <a:spLocks noGrp="1"/>
          </p:cNvSpPr>
          <p:nvPr>
            <p:ph type="sldNum" sz="quarter" idx="5"/>
          </p:nvPr>
        </p:nvSpPr>
        <p:spPr/>
        <p:txBody>
          <a:bodyPr/>
          <a:lstStyle/>
          <a:p>
            <a:fld id="{38934EE8-1DD6-4929-B7B8-30F750D483F0}" type="slidenum">
              <a:rPr lang="en-US" smtClean="0"/>
              <a:t>1</a:t>
            </a:fld>
            <a:endParaRPr lang="en-US" dirty="0"/>
          </a:p>
        </p:txBody>
      </p:sp>
    </p:spTree>
    <p:extLst>
      <p:ext uri="{BB962C8B-B14F-4D97-AF65-F5344CB8AC3E}">
        <p14:creationId xmlns:p14="http://schemas.microsoft.com/office/powerpoint/2010/main" val="57097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Aus diesem Grund hat Jill Gerhardt‐</a:t>
            </a:r>
            <a:r>
              <a:rPr lang="de-DE" dirty="0" err="1"/>
              <a:t>Powals</a:t>
            </a:r>
            <a:r>
              <a:rPr lang="de-DE" dirty="0"/>
              <a:t> 2009 eine kognitiv konstruierende Prinzipien anstelle der klassischen Heuristiken entworfen und evaluiert. Das kognitive Engineering der Mensch-Computer-Schnittstelle ist für die Nutzung empirischer Erkenntnisse aus den kognitiven Wissenschaften und die Anwendung dieser Erkenntnisse auf das Design der Schnittstelle optimiert. Basierend auf experimentellen Ergebnissen kam Gerhardt‐</a:t>
            </a:r>
            <a:r>
              <a:rPr lang="de-DE" dirty="0" err="1"/>
              <a:t>Powals</a:t>
            </a:r>
            <a:r>
              <a:rPr lang="de-DE" dirty="0"/>
              <a:t> zu dem Schluss, dass eine HE eher kritischen Prinzipien des kognitiven Designs entsprechen muss, um eine "kognitiv freundliche" Schnittstelle zu ergeben. </a:t>
            </a:r>
          </a:p>
          <a:p>
            <a:r>
              <a:rPr lang="de-DE" dirty="0"/>
              <a:t>Sie legt dazu 10 Prinzipien fest:</a:t>
            </a:r>
          </a:p>
          <a:p>
            <a:r>
              <a:rPr lang="de-DE" b="1" dirty="0"/>
              <a:t>1. Unerwünschte Arbeitslast automatisieren: </a:t>
            </a:r>
            <a:r>
              <a:rPr lang="de-DE" dirty="0"/>
              <a:t>mentale Aufgaben reduzieren, Schätzungen, Vergleiche und unnötige Denkarbeit minimieren, um kognitive Ressourcen für Aufgaben auf höher kognitiver Ebene freizugeben.</a:t>
            </a:r>
          </a:p>
          <a:p>
            <a:r>
              <a:rPr lang="de-DE" b="1" dirty="0"/>
              <a:t>2. Unsicherheit reduzieren: </a:t>
            </a:r>
            <a:r>
              <a:rPr lang="de-DE" dirty="0"/>
              <a:t>Daten klar und offensichtlich anzeigen, um Entscheidungszeit und Fehler zu reduzieren.</a:t>
            </a:r>
          </a:p>
          <a:p>
            <a:r>
              <a:rPr lang="de-DE" b="1" dirty="0"/>
              <a:t>3. Daten zusammenfügen: </a:t>
            </a:r>
            <a:r>
              <a:rPr lang="de-DE" dirty="0"/>
              <a:t>Kombinieren Sie Daten auf niedrigerer kognitiver Ebene mit denen aus höheren Ebenen, um die Belastung des Arbeitsgedächtnisses zu verringern.</a:t>
            </a:r>
          </a:p>
          <a:p>
            <a:r>
              <a:rPr lang="de-DE" b="1" dirty="0"/>
              <a:t>4. Präsentieren Sie neue Informationen mit aussagekräftigen Interpretationshilfen: </a:t>
            </a:r>
            <a:r>
              <a:rPr lang="de-DE" dirty="0"/>
              <a:t>Neue Informationen sollten in vertrauten Rahmenbedingungen (z. B. Schemata, Metaphern, alltägliche Begriffe) dargestellt werden, damit Informationen leichter aufgenommen werden können.</a:t>
            </a:r>
          </a:p>
          <a:p>
            <a:r>
              <a:rPr lang="de-DE" b="1" dirty="0"/>
              <a:t>5. Verwenden Sie Namen, die konzeptionell mit der Funktion zusammenhängen: </a:t>
            </a:r>
            <a:r>
              <a:rPr lang="de-DE" dirty="0"/>
              <a:t>Anzeigenamen und Beschriftungen sollten kontextabhängig sein, um das Abrufen und Erkennen zu verbessern.</a:t>
            </a:r>
          </a:p>
          <a:p>
            <a:r>
              <a:rPr lang="de-DE" b="1" dirty="0"/>
              <a:t>6. Gruppieren Sie Daten auf konsistent sinnvolle Weise: </a:t>
            </a:r>
            <a:r>
              <a:rPr lang="de-DE" dirty="0"/>
              <a:t>Innerhalb eines Bildschirms sollten Daten logisch gruppiert werden. über Bildschirme hinweg sollte es konsistent gruppiert werden. Dies verkürzt die Suchzeit für Informationen.</a:t>
            </a:r>
          </a:p>
          <a:p>
            <a:r>
              <a:rPr lang="de-DE" b="1" dirty="0"/>
              <a:t>7. Beschränken Sie datengesteuerte Aufgaben: </a:t>
            </a:r>
            <a:r>
              <a:rPr lang="de-DE" dirty="0"/>
              <a:t>Verwenden Sie beispielsweise Farben und Grafiken, um den Zeitaufwand für die Aufnahme von Rohdaten zu verringern.</a:t>
            </a:r>
          </a:p>
          <a:p>
            <a:r>
              <a:rPr lang="de-DE" b="1" dirty="0"/>
              <a:t>8. Nehmen Sie nur die Informationen in die Anzeigen auf, die der Benutzer zu einem bestimmten Zeitpunkt benötigt: </a:t>
            </a:r>
            <a:r>
              <a:rPr lang="de-DE" dirty="0"/>
              <a:t>Schließen Sie irrelevante Informationen aus, die für aktuelle Aufgaben nicht relevant sind, damit der Benutzer die Aufmerksamkeit auf kritische Daten lenken kann.</a:t>
            </a:r>
          </a:p>
          <a:p>
            <a:r>
              <a:rPr lang="de-DE" b="1" dirty="0"/>
              <a:t>9. Stellen Sie gegebenenfalls eine mehrfache Codierung der Daten bereit: </a:t>
            </a:r>
            <a:r>
              <a:rPr lang="de-DE" dirty="0"/>
              <a:t>Das System sollte Daten in unterschiedlichen Formaten und / oder Detaillierungsgraden bereitstellen, um die kognitive Flexibilität zu fördern und die Benutzerpräferenzen zu erfüllen.</a:t>
            </a:r>
          </a:p>
          <a:p>
            <a:r>
              <a:rPr lang="de-DE" b="1" dirty="0"/>
              <a:t>10. Üben Sie eine vernünftige Redundanz: </a:t>
            </a:r>
            <a:r>
              <a:rPr lang="de-DE" b="0" dirty="0"/>
              <a:t>Prinzipien 6 und 8 widersprechen sich ein bisschen. Auf der einen Seite sollen Informationen konsistent gruppiert werden, andererseits auch nur zu der Zeit, in welcher der Nutzer sie braucht. Um den Konflikt zu lösen, ist es manchmal erforderlich, mehr Informationen aufzunehmen, als zu einem bestimmten Zeitpunkt benötigt werden. Aus diesem Grund sagt Prinzip 10, dass die mehrfache Anzeige von Informationen besser sein kann, als immer nur konsistent zu bleiben.</a:t>
            </a:r>
          </a:p>
        </p:txBody>
      </p:sp>
      <p:sp>
        <p:nvSpPr>
          <p:cNvPr id="4" name="Slide Number Placeholder 3"/>
          <p:cNvSpPr>
            <a:spLocks noGrp="1"/>
          </p:cNvSpPr>
          <p:nvPr>
            <p:ph type="sldNum" sz="quarter" idx="5"/>
          </p:nvPr>
        </p:nvSpPr>
        <p:spPr/>
        <p:txBody>
          <a:bodyPr/>
          <a:lstStyle/>
          <a:p>
            <a:fld id="{38934EE8-1DD6-4929-B7B8-30F750D483F0}" type="slidenum">
              <a:rPr lang="en-US" smtClean="0"/>
              <a:t>10</a:t>
            </a:fld>
            <a:endParaRPr lang="en-US"/>
          </a:p>
        </p:txBody>
      </p:sp>
    </p:spTree>
    <p:extLst>
      <p:ext uri="{BB962C8B-B14F-4D97-AF65-F5344CB8AC3E}">
        <p14:creationId xmlns:p14="http://schemas.microsoft.com/office/powerpoint/2010/main" val="482883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Schnelle, kostengünstige und einfache Bewertung des frühen UI-Designs- Die heuristische Bewertung hängt sehr stark von der Kreativität und Erfahrung der Bewerter ab-</a:t>
            </a:r>
          </a:p>
          <a:p>
            <a:r>
              <a:rPr lang="de-DE" dirty="0"/>
              <a:t>Das verfügbares Wissen über die eigentliche Entscheidungen, ist nur in den Köpfen der Experten verfügbar. </a:t>
            </a:r>
          </a:p>
          <a:p>
            <a:r>
              <a:rPr lang="de-DE" sz="1200" b="0" i="0" kern="1200" dirty="0">
                <a:solidFill>
                  <a:schemeClr val="tx1"/>
                </a:solidFill>
                <a:effectLst/>
                <a:latin typeface="+mn-lt"/>
                <a:ea typeface="+mn-ea"/>
                <a:cs typeface="+mn-cs"/>
              </a:rPr>
              <a:t>Das Verfahren liefert hauptsächlich regelbasierte aber erfahrungsbasierten Hinweise auf Usability-Probleme, wobei negative Erfahrungen von Nutzern später eher den größeren Einfluss haben.</a:t>
            </a:r>
          </a:p>
          <a:p>
            <a:r>
              <a:rPr lang="de-DE" sz="1200" b="0" i="0" kern="1200" dirty="0" err="1">
                <a:solidFill>
                  <a:schemeClr val="tx1"/>
                </a:solidFill>
                <a:effectLst/>
                <a:latin typeface="+mn-lt"/>
                <a:ea typeface="+mn-ea"/>
                <a:cs typeface="+mn-cs"/>
              </a:rPr>
              <a:t>Rosson</a:t>
            </a:r>
            <a:r>
              <a:rPr lang="de-DE" sz="1200" b="0" i="0" kern="1200" dirty="0">
                <a:solidFill>
                  <a:schemeClr val="tx1"/>
                </a:solidFill>
                <a:effectLst/>
                <a:latin typeface="+mn-lt"/>
                <a:ea typeface="+mn-ea"/>
                <a:cs typeface="+mn-cs"/>
              </a:rPr>
              <a:t> et al. sagen auch "Usability-Checklisten und -Inspektionen können schnelles Feedback liefern, aber möglicherweise auf Probleme aufmerksam machen, die in der Praxis selten oder untypisch sind."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Da die heuristische Evaluation nicht mit realen Nutzern, durchgeführt wird, sollte sie eher als Ergänzung im Vorfeld verstanden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Natürlich gibt es zu Online Evaluationen zahlreiche weiterführende Literatur und wissenschaftliche Artikel, </a:t>
            </a:r>
            <a:endParaRPr lang="de-DE" dirty="0"/>
          </a:p>
          <a:p>
            <a:endParaRPr lang="de-DE" dirty="0"/>
          </a:p>
        </p:txBody>
      </p:sp>
      <p:sp>
        <p:nvSpPr>
          <p:cNvPr id="4" name="Slide Number Placeholder 3"/>
          <p:cNvSpPr>
            <a:spLocks noGrp="1"/>
          </p:cNvSpPr>
          <p:nvPr>
            <p:ph type="sldNum" sz="quarter" idx="5"/>
          </p:nvPr>
        </p:nvSpPr>
        <p:spPr/>
        <p:txBody>
          <a:bodyPr/>
          <a:lstStyle/>
          <a:p>
            <a:fld id="{38934EE8-1DD6-4929-B7B8-30F750D483F0}" type="slidenum">
              <a:rPr lang="en-US" smtClean="0"/>
              <a:t>11</a:t>
            </a:fld>
            <a:endParaRPr lang="en-US"/>
          </a:p>
        </p:txBody>
      </p:sp>
    </p:spTree>
    <p:extLst>
      <p:ext uri="{BB962C8B-B14F-4D97-AF65-F5344CB8AC3E}">
        <p14:creationId xmlns:p14="http://schemas.microsoft.com/office/powerpoint/2010/main" val="33760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empfehle dazu die Arbeiten von Lewis selbst.</a:t>
            </a:r>
            <a:endParaRPr lang="LID4096" dirty="0"/>
          </a:p>
        </p:txBody>
      </p:sp>
      <p:sp>
        <p:nvSpPr>
          <p:cNvPr id="4" name="Foliennummernplatzhalter 3"/>
          <p:cNvSpPr>
            <a:spLocks noGrp="1"/>
          </p:cNvSpPr>
          <p:nvPr>
            <p:ph type="sldNum" sz="quarter" idx="5"/>
          </p:nvPr>
        </p:nvSpPr>
        <p:spPr/>
        <p:txBody>
          <a:bodyPr/>
          <a:lstStyle/>
          <a:p>
            <a:fld id="{38934EE8-1DD6-4929-B7B8-30F750D483F0}" type="slidenum">
              <a:rPr lang="en-US" smtClean="0"/>
              <a:t>12</a:t>
            </a:fld>
            <a:endParaRPr lang="en-US"/>
          </a:p>
        </p:txBody>
      </p:sp>
    </p:spTree>
    <p:extLst>
      <p:ext uri="{BB962C8B-B14F-4D97-AF65-F5344CB8AC3E}">
        <p14:creationId xmlns:p14="http://schemas.microsoft.com/office/powerpoint/2010/main" val="231276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Die Lernziele dieses Blocks sind zu verstehen</a:t>
            </a:r>
          </a:p>
          <a:p>
            <a:pPr marL="171450" indent="-171450">
              <a:buFontTx/>
              <a:buChar char="-"/>
            </a:pPr>
            <a:r>
              <a:rPr lang="de-DE" dirty="0"/>
              <a:t>Wie die HE als analytische Bewertungsmethode fungiert</a:t>
            </a:r>
          </a:p>
          <a:p>
            <a:pPr marL="171450" indent="-171450">
              <a:buFontTx/>
              <a:buChar char="-"/>
            </a:pPr>
            <a:r>
              <a:rPr lang="de-DE" dirty="0"/>
              <a:t>Verstehen Sie, wann und wie </a:t>
            </a:r>
            <a:r>
              <a:rPr lang="en-US" sz="1200" dirty="0"/>
              <a:t>HE </a:t>
            </a:r>
            <a:r>
              <a:rPr lang="de-DE" dirty="0"/>
              <a:t>eingesetzt werden können</a:t>
            </a:r>
          </a:p>
          <a:p>
            <a:pPr marL="171450" indent="-171450">
              <a:buFontTx/>
              <a:buChar char="-"/>
            </a:pPr>
            <a:r>
              <a:rPr lang="de-DE" dirty="0"/>
              <a:t>Die Stärken und Schwächen dieser Evaluationsmethode kennenzulernen</a:t>
            </a:r>
          </a:p>
        </p:txBody>
      </p:sp>
      <p:sp>
        <p:nvSpPr>
          <p:cNvPr id="4" name="Slide Number Placeholder 3"/>
          <p:cNvSpPr>
            <a:spLocks noGrp="1"/>
          </p:cNvSpPr>
          <p:nvPr>
            <p:ph type="sldNum" sz="quarter" idx="5"/>
          </p:nvPr>
        </p:nvSpPr>
        <p:spPr/>
        <p:txBody>
          <a:bodyPr/>
          <a:lstStyle/>
          <a:p>
            <a:fld id="{38934EE8-1DD6-4929-B7B8-30F750D483F0}" type="slidenum">
              <a:rPr lang="en-US" smtClean="0"/>
              <a:t>2</a:t>
            </a:fld>
            <a:endParaRPr lang="en-US"/>
          </a:p>
        </p:txBody>
      </p:sp>
    </p:spTree>
    <p:extLst>
      <p:ext uri="{BB962C8B-B14F-4D97-AF65-F5344CB8AC3E}">
        <p14:creationId xmlns:p14="http://schemas.microsoft.com/office/powerpoint/2010/main" val="25995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Im Allgemeinen ist eine vollständige Auswertung eines Prototyps für eine einzelne Person schwierig, da diese niemals alle Usability-Probleme in einer Benutzeroberfläche finden kann. Erfahrungsgemäß hat sich aber gezeigt, dass verschiedene Personen unterschiedliche Usability-Probleme haben. Daher ist es möglich, die Wirksamkeit der Methode durch die Einbeziehung mehrerer Bewerter erheblich zu verbessern. </a:t>
            </a:r>
          </a:p>
          <a:p>
            <a:r>
              <a:rPr lang="de-DE" dirty="0"/>
              <a:t>Die nebenstehende Abbildung zeigt ein Beispiel aus Nielsens Fallstudie zur heuristischen Bewertung, in der 19 Bewerter verwendet wurden, um 16 Usability-Probleme in einem Sprachantwortsystem zu finden, mit denen Kunden auf ihre Bankkonten zugreifen können. Jedes der schwarzen Quadrate in der Abbildung zeigt an, dass einer der Bewerter eines der Usability-Probleme festgestellt hat. Das Beispiel zeigt, dass verschiedenen Bewertern eine erhebliche Überlappung besteht. Es ist sicher richtig, dass einige Usability-Probleme so leicht zu finden sind, aber es gibt auch einige Probleme, die von sehr wenigen Bewertern gefunden werden. Darüber hinaus kann man nicht einfach den besten Bewerter identifizieren und sich ausschließlich auf die Ergebnisse dieser Person verlassen. In der HE wird deutlich, dass es nicht wichtig ist ob dieselbe Person die meisten Probleme findet, sondern, dass einige der am schwersten zu findenden Usability-Probleme (die Spalten links) von </a:t>
            </a:r>
            <a:r>
              <a:rPr lang="de-DE" dirty="0" err="1"/>
              <a:t>Evaluatoren</a:t>
            </a:r>
            <a:r>
              <a:rPr lang="de-DE" dirty="0"/>
              <a:t> gefunden, die ansonsten gar nicht so viele Usability-Probleme entdecken und daher ist es auch erforderlich, mehrere Bewerter in jede heuristische Bewertung einzubeziehen.</a:t>
            </a:r>
          </a:p>
          <a:p>
            <a:r>
              <a:rPr lang="de-DE" dirty="0"/>
              <a:t>Das Ziel ist klar: die Identifizierung von Problemen im Zusammenhang mit dem Design der Benutzeroberfläche stehen, wobei die Hauptfrage an die Bewerter es ist, ob die Benutzeroberfläche mit den Anforderungen und Vorlieben der vorgesehenen Benutzer kompatibel ist.</a:t>
            </a:r>
          </a:p>
        </p:txBody>
      </p:sp>
      <p:sp>
        <p:nvSpPr>
          <p:cNvPr id="4" name="Slide Number Placeholder 3"/>
          <p:cNvSpPr>
            <a:spLocks noGrp="1"/>
          </p:cNvSpPr>
          <p:nvPr>
            <p:ph type="sldNum" sz="quarter" idx="5"/>
          </p:nvPr>
        </p:nvSpPr>
        <p:spPr/>
        <p:txBody>
          <a:bodyPr/>
          <a:lstStyle/>
          <a:p>
            <a:fld id="{38934EE8-1DD6-4929-B7B8-30F750D483F0}" type="slidenum">
              <a:rPr lang="en-US" smtClean="0"/>
              <a:t>3</a:t>
            </a:fld>
            <a:endParaRPr lang="en-US"/>
          </a:p>
        </p:txBody>
      </p:sp>
    </p:spTree>
    <p:extLst>
      <p:ext uri="{BB962C8B-B14F-4D97-AF65-F5344CB8AC3E}">
        <p14:creationId xmlns:p14="http://schemas.microsoft.com/office/powerpoint/2010/main" val="3690675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Früher wurde enormer Aufwand betrieben solche Tests durchzuführen. Jakob Nielsen und Rolf </a:t>
            </a:r>
            <a:r>
              <a:rPr lang="de-DE" dirty="0" err="1"/>
              <a:t>Molich</a:t>
            </a:r>
            <a:r>
              <a:rPr lang="de-DE" dirty="0"/>
              <a:t> warben dann ab den 90er Jahren damit, dass man sich den Aufwand spart, echt Benutzer einem richtigen Usability Test zu unterziehen.</a:t>
            </a:r>
          </a:p>
          <a:p>
            <a:r>
              <a:rPr lang="de-DE" sz="1200" b="0" i="0" kern="1200" dirty="0">
                <a:solidFill>
                  <a:schemeClr val="tx1"/>
                </a:solidFill>
                <a:effectLst/>
                <a:latin typeface="+mn-lt"/>
                <a:ea typeface="+mn-ea"/>
                <a:cs typeface="+mn-cs"/>
              </a:rPr>
              <a:t>Bei der </a:t>
            </a:r>
            <a:r>
              <a:rPr lang="de-DE" sz="1200" b="1" i="0" kern="1200" dirty="0">
                <a:solidFill>
                  <a:schemeClr val="tx1"/>
                </a:solidFill>
                <a:effectLst/>
                <a:latin typeface="+mn-lt"/>
                <a:ea typeface="+mn-ea"/>
                <a:cs typeface="+mn-cs"/>
              </a:rPr>
              <a:t>heuristischen Evaluation</a:t>
            </a:r>
            <a:r>
              <a:rPr lang="de-DE" sz="1200" b="0" i="0" kern="1200" dirty="0">
                <a:solidFill>
                  <a:schemeClr val="tx1"/>
                </a:solidFill>
                <a:effectLst/>
                <a:latin typeface="+mn-lt"/>
                <a:ea typeface="+mn-ea"/>
                <a:cs typeface="+mn-cs"/>
              </a:rPr>
              <a:t> handelt es sich nun um eine Methode, die </a:t>
            </a:r>
            <a:r>
              <a:rPr lang="de-DE" sz="1200" b="0" i="0" u="none" strike="noStrike" kern="1200" dirty="0">
                <a:solidFill>
                  <a:schemeClr val="tx1"/>
                </a:solidFill>
                <a:effectLst/>
                <a:latin typeface="+mn-lt"/>
                <a:ea typeface="+mn-ea"/>
                <a:cs typeface="+mn-cs"/>
              </a:rPr>
              <a:t>Tauglichkeit</a:t>
            </a:r>
            <a:r>
              <a:rPr lang="de-DE" sz="1200" b="0" i="0" kern="1200" dirty="0">
                <a:solidFill>
                  <a:schemeClr val="tx1"/>
                </a:solidFill>
                <a:effectLst/>
                <a:latin typeface="+mn-lt"/>
                <a:ea typeface="+mn-ea"/>
                <a:cs typeface="+mn-cs"/>
              </a:rPr>
              <a:t> eines Systems mit geringem Aufwand zu beurteilen, um potentielle Usability-Probleme frühzeitig zu identifizieren.</a:t>
            </a:r>
            <a:endParaRPr lang="de-DE" dirty="0"/>
          </a:p>
          <a:p>
            <a:r>
              <a:rPr lang="de-DE" dirty="0"/>
              <a:t>Die Gutachter inspizieren das System und beurteilen, ob es den anerkannten Usability-Prinzipien entspricht. Diese Regeln sind eher Daumenregeln und werden  entweder nur durch Inspektion oder durch </a:t>
            </a:r>
            <a:r>
              <a:rPr lang="de-DE" dirty="0" err="1"/>
              <a:t>szenarien</a:t>
            </a:r>
            <a:r>
              <a:rPr lang="de-DE" dirty="0"/>
              <a:t>-basierte exemplarische Vorgehensweise wie beim </a:t>
            </a:r>
            <a:r>
              <a:rPr lang="de-DE" dirty="0" err="1"/>
              <a:t>Cognitive</a:t>
            </a:r>
            <a:r>
              <a:rPr lang="de-DE" dirty="0"/>
              <a:t> Walkthrough identifiziert.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Meinungen der Bewerter werden in einem konsolidierten Bericht zusammengefasst. Dabei genügt es bereits, dass nur ein Reviewer ein Problem identifiziert hat. Es muss </a:t>
            </a:r>
            <a:r>
              <a:rPr lang="de-DE" dirty="0" err="1"/>
              <a:t>abre</a:t>
            </a:r>
            <a:r>
              <a:rPr lang="de-DE" dirty="0"/>
              <a:t> kein Konsens über die Probleme oder deren Eskalationsstufen geben. Allerdings erlaubt die HE auch eine Liste kritischer Probleme aufzustellen, die nach Schweregrad gewichtet sein können.</a:t>
            </a:r>
          </a:p>
          <a:p>
            <a:r>
              <a:rPr lang="de-DE" dirty="0"/>
              <a:t>Die heuristische Evaluation basierte auf einer Reihe zugrundeliegender Annahmen, nämlich, dass es eine feste Liste wünschenswerter Eigenschaften von Benutzeroberflächen gibt und dass diese von Expertenüberprüft werden und zu einem klaren und definierten Resultat führen. Das muss nicht immer so sein, aber schauen wir zunächst auf ein Beispiel….der</a:t>
            </a:r>
            <a:endParaRPr lang="de-DE"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934EE8-1DD6-4929-B7B8-30F750D483F0}" type="slidenum">
              <a:rPr lang="en-US" smtClean="0"/>
              <a:t>4</a:t>
            </a:fld>
            <a:endParaRPr lang="en-US"/>
          </a:p>
        </p:txBody>
      </p:sp>
    </p:spTree>
    <p:extLst>
      <p:ext uri="{BB962C8B-B14F-4D97-AF65-F5344CB8AC3E}">
        <p14:creationId xmlns:p14="http://schemas.microsoft.com/office/powerpoint/2010/main" val="396169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 eigenen Checkliste, die so abgearbeitet werden kann. Checklisten müssen natürlich frühzeitig erstellt und ergänzt werden und viele Programme haben besondere Anforderungen. Eine allgemein sehr nützliche Basis, ursprünglich entworfen von </a:t>
            </a:r>
            <a:r>
              <a:rPr lang="en-US" sz="1200" dirty="0" err="1">
                <a:solidFill>
                  <a:schemeClr val="tx1"/>
                </a:solidFill>
              </a:rPr>
              <a:t>Deniese</a:t>
            </a:r>
            <a:r>
              <a:rPr lang="en-US" sz="1200" dirty="0">
                <a:solidFill>
                  <a:schemeClr val="tx1"/>
                </a:solidFill>
              </a:rPr>
              <a:t> </a:t>
            </a:r>
            <a:r>
              <a:rPr lang="en-US" sz="1200" dirty="0" err="1">
                <a:solidFill>
                  <a:schemeClr val="tx1"/>
                </a:solidFill>
              </a:rPr>
              <a:t>Pierotti</a:t>
            </a:r>
            <a:r>
              <a:rPr lang="en-US" sz="1200" dirty="0">
                <a:solidFill>
                  <a:schemeClr val="tx1"/>
                </a:solidFill>
              </a:rPr>
              <a:t>, </a:t>
            </a:r>
            <a:r>
              <a:rPr lang="de-DE" dirty="0"/>
              <a:t>für eine heuristische Evaluation finden sie in dem unten stehenden Link.</a:t>
            </a:r>
          </a:p>
          <a:p>
            <a:endParaRPr lang="de-DE" dirty="0"/>
          </a:p>
          <a:p>
            <a:r>
              <a:rPr lang="de-DE" dirty="0"/>
              <a:t>Was sie sehen, ist dass jedes Item mit Ja oder Nein oder keine Angaben beantwortet und mit zusätzlichen Kommentaren beantwortet werden kann. Die </a:t>
            </a:r>
            <a:r>
              <a:rPr lang="de-DE" dirty="0" err="1"/>
              <a:t>Evaluatoren</a:t>
            </a:r>
            <a:r>
              <a:rPr lang="de-DE" dirty="0"/>
              <a:t> werden dazu </a:t>
            </a:r>
            <a:r>
              <a:rPr lang="de-DE" dirty="0" err="1"/>
              <a:t>motivert</a:t>
            </a:r>
            <a:r>
              <a:rPr lang="de-DE" dirty="0"/>
              <a:t> diese Kommentare exzessiv zu nutzen, um insbesondere auf Verbesserungsmöglichkeiten aufmerksam zu machen.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Solche Checklisten sind sehr einfach. Aber Die Frage, die sich stellt, ist wie viele Experten eine HE durchführen sollen?</a:t>
            </a:r>
          </a:p>
        </p:txBody>
      </p:sp>
      <p:sp>
        <p:nvSpPr>
          <p:cNvPr id="4" name="Slide Number Placeholder 3"/>
          <p:cNvSpPr>
            <a:spLocks noGrp="1"/>
          </p:cNvSpPr>
          <p:nvPr>
            <p:ph type="sldNum" sz="quarter" idx="5"/>
          </p:nvPr>
        </p:nvSpPr>
        <p:spPr/>
        <p:txBody>
          <a:bodyPr/>
          <a:lstStyle/>
          <a:p>
            <a:fld id="{38934EE8-1DD6-4929-B7B8-30F750D483F0}" type="slidenum">
              <a:rPr lang="en-US" smtClean="0"/>
              <a:t>5</a:t>
            </a:fld>
            <a:endParaRPr lang="en-US"/>
          </a:p>
        </p:txBody>
      </p:sp>
    </p:spTree>
    <p:extLst>
      <p:ext uri="{BB962C8B-B14F-4D97-AF65-F5344CB8AC3E}">
        <p14:creationId xmlns:p14="http://schemas.microsoft.com/office/powerpoint/2010/main" val="336302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Nielsen und </a:t>
            </a:r>
            <a:r>
              <a:rPr lang="en-US" sz="1200" dirty="0" err="1">
                <a:solidFill>
                  <a:schemeClr val="tx1"/>
                </a:solidFill>
              </a:rPr>
              <a:t>Landauer</a:t>
            </a:r>
            <a:r>
              <a:rPr lang="en-US" sz="1200" dirty="0">
                <a:solidFill>
                  <a:schemeClr val="tx1"/>
                </a:solidFill>
              </a:rPr>
              <a:t> </a:t>
            </a:r>
            <a:r>
              <a:rPr lang="en-US" sz="1200" dirty="0" err="1">
                <a:solidFill>
                  <a:schemeClr val="tx1"/>
                </a:solidFill>
              </a:rPr>
              <a:t>haben</a:t>
            </a:r>
            <a:r>
              <a:rPr lang="de-DE" dirty="0"/>
              <a:t> in einem selbstgewählten Experiment die Anzahl an Experten für die HE ins Verhältnis zur Anzahl der Probleme, die gefunden werden sollen gesetzt. Ebenfalls in einer selbstgewählten Gleichung haben sie bestimmt, was das beste Verhältnis zwischen der Anzahl von Experten und deren Nutzen-Kosten-Verhältnis ist. Und während immer mehr Experten immer mehr Probleme aufdecken, gibt es in ihrem Beispiel ein optimales Verhältnis zwischen dem Aufwand der betrieben werden muss, um Probleme durch Experten zu finden und den Risiken, die unerkannte Probleme später verursachen. Um die Ergebnisse zusammenzufassen kommen die Autoren auf 4 bzw. 5 Experten-Meinungen, welche für eine HE am besten sind.</a:t>
            </a:r>
          </a:p>
          <a:p>
            <a:endParaRPr lang="de-DE" dirty="0"/>
          </a:p>
          <a:p>
            <a:r>
              <a:rPr lang="de-DE" dirty="0"/>
              <a:t>Die Usability Probleme, die </a:t>
            </a:r>
            <a:r>
              <a:rPr lang="de-DE" dirty="0" err="1"/>
              <a:t>identifiert</a:t>
            </a:r>
            <a:r>
              <a:rPr lang="de-DE" dirty="0"/>
              <a:t> werden sollen, hängen natürlich davon ab, wonach gefragt wird. Und hier beginnen die großen Unterschiede zwischen den verschiedenen Formen der HE.</a:t>
            </a:r>
          </a:p>
        </p:txBody>
      </p:sp>
      <p:sp>
        <p:nvSpPr>
          <p:cNvPr id="4" name="Slide Number Placeholder 3"/>
          <p:cNvSpPr>
            <a:spLocks noGrp="1"/>
          </p:cNvSpPr>
          <p:nvPr>
            <p:ph type="sldNum" sz="quarter" idx="5"/>
          </p:nvPr>
        </p:nvSpPr>
        <p:spPr/>
        <p:txBody>
          <a:bodyPr/>
          <a:lstStyle/>
          <a:p>
            <a:fld id="{38934EE8-1DD6-4929-B7B8-30F750D483F0}" type="slidenum">
              <a:rPr lang="en-US" smtClean="0"/>
              <a:t>6</a:t>
            </a:fld>
            <a:endParaRPr lang="en-US"/>
          </a:p>
        </p:txBody>
      </p:sp>
    </p:spTree>
    <p:extLst>
      <p:ext uri="{BB962C8B-B14F-4D97-AF65-F5344CB8AC3E}">
        <p14:creationId xmlns:p14="http://schemas.microsoft.com/office/powerpoint/2010/main" val="155847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de-DE" dirty="0"/>
              <a:t>Die von Nielsen ursprünglich definierten Usability Heuristiken lauten:</a:t>
            </a:r>
          </a:p>
          <a:p>
            <a:pPr marL="457200" indent="-457200">
              <a:buFont typeface="+mj-lt"/>
              <a:buAutoNum type="arabicPeriod"/>
            </a:pPr>
            <a:r>
              <a:rPr lang="de-DE" dirty="0"/>
              <a:t>Sichtbarkeit des Systemstatus (arbeitet es gerade oder lässt es Eingaben zu, wie ist der Download- oder </a:t>
            </a:r>
            <a:r>
              <a:rPr lang="de-DE" dirty="0" err="1"/>
              <a:t>Uploadfortschritt</a:t>
            </a:r>
            <a:r>
              <a:rPr lang="de-DE" dirty="0"/>
              <a:t> meiner Datei?)</a:t>
            </a:r>
          </a:p>
          <a:p>
            <a:pPr marL="457200" indent="-457200">
              <a:buFont typeface="+mj-lt"/>
              <a:buAutoNum type="arabicPeriod"/>
            </a:pPr>
            <a:r>
              <a:rPr lang="de-DE" dirty="0"/>
              <a:t>Übereinstimmung zwischen System und realer Welt d.h. die Sprache des Benutzers sprechen (Wenn ich eine </a:t>
            </a:r>
            <a:r>
              <a:rPr lang="de-DE" dirty="0" err="1"/>
              <a:t>Kompassapp</a:t>
            </a:r>
            <a:r>
              <a:rPr lang="de-DE" dirty="0"/>
              <a:t> entwerfe, will ich dem Nutzer nicht nur eine Zahl anzeigen.)</a:t>
            </a:r>
          </a:p>
          <a:p>
            <a:pPr marL="457200" indent="-457200">
              <a:buFont typeface="+mj-lt"/>
              <a:buAutoNum type="arabicPeriod"/>
            </a:pPr>
            <a:r>
              <a:rPr lang="de-DE" dirty="0"/>
              <a:t>Benutzerkontrolle und Freiheit (Können Benutzer z.B. Vorgänge abbrechen? Habe ich zu jeder Zeit das System in Griff oder mach ich gerade nur was die Entwickler gedacht haben, was ich damit tun soll?)</a:t>
            </a:r>
          </a:p>
          <a:p>
            <a:pPr marL="457200" indent="-457200">
              <a:buFont typeface="+mj-lt"/>
              <a:buAutoNum type="arabicPeriod"/>
            </a:pPr>
            <a:r>
              <a:rPr lang="de-DE" dirty="0"/>
              <a:t>Konsistenz und Standards (entspricht die Nutzung des Systems mit anderen Programmen? Kann ich Paradigmen anderer Programme überhaupt auf dieses System übertragen? Klassisches Beispiel sind Checkboxen für Multiple Choice und Radiobuttons für einzelne Selektionen)</a:t>
            </a:r>
          </a:p>
          <a:p>
            <a:pPr marL="457200" indent="-457200">
              <a:buFont typeface="+mj-lt"/>
              <a:buAutoNum type="arabicPeriod"/>
            </a:pPr>
            <a:r>
              <a:rPr lang="de-DE" dirty="0"/>
              <a:t>Fehlervermeidung (wie hätten Fehleingaben vermieden werde können? Gibt es die Möglichkeit sich die Passworteingabe anzeigen zu lassen, bevor mir ein Fehler bei der Eingabe unterläuft?</a:t>
            </a:r>
          </a:p>
          <a:p>
            <a:pPr marL="457200" indent="-457200">
              <a:buFont typeface="+mj-lt"/>
              <a:buAutoNum type="arabicPeriod"/>
            </a:pPr>
            <a:r>
              <a:rPr lang="de-DE" dirty="0"/>
              <a:t>Erkennung statt Erinnerung (was ist in meinem Warenkorb? Was bedeutet, sehe ich was ich mache oder muss ich mich an die einzelnen Schritte </a:t>
            </a:r>
            <a:r>
              <a:rPr lang="de-DE" dirty="0" err="1"/>
              <a:t>jedesmal</a:t>
            </a:r>
            <a:r>
              <a:rPr lang="de-DE" dirty="0"/>
              <a:t> neu erinnern – was beispielsweise auf Kommandozeilenbasierte Eingaben zutrifft)</a:t>
            </a:r>
          </a:p>
          <a:p>
            <a:pPr marL="457200" indent="-457200">
              <a:buFont typeface="+mj-lt"/>
              <a:buAutoNum type="arabicPeriod"/>
            </a:pPr>
            <a:r>
              <a:rPr lang="de-DE" dirty="0"/>
              <a:t>Flexibilität und Effizienz der Nutzung (ist das der beste Weg, das Problem zu meistern? Gibt es für Kopieren und Einfügen nicht noch einen leicht erreichbaren Shortcut oder eine Tastenkombination für die häufige Nutzung?)</a:t>
            </a:r>
          </a:p>
          <a:p>
            <a:pPr marL="457200" indent="-457200">
              <a:buFont typeface="+mj-lt"/>
              <a:buAutoNum type="arabicPeriod"/>
            </a:pPr>
            <a:r>
              <a:rPr lang="de-DE" dirty="0"/>
              <a:t>Ästhetisches und minimalistisches Design (finden sich die Nutzer zurecht? Sind irgendwelche Dinge sichtbar, die gerade keine Rolle spielen? Wie lenke ich die Aufmerksamkeit des Nutzers auf die Optionen, die zur Verfügung stehen?)</a:t>
            </a:r>
          </a:p>
          <a:p>
            <a:pPr marL="457200" indent="-457200">
              <a:buFont typeface="+mj-lt"/>
              <a:buAutoNum type="arabicPeriod"/>
            </a:pPr>
            <a:r>
              <a:rPr lang="de-DE" dirty="0"/>
              <a:t>Helfen Sie Benutzern, Fehler zu erkennen, zu diagnostizieren und zu beheben (gibt es Statusmeldungen, Möglichkeiten der Fehlerprävention oder Diagnose?)</a:t>
            </a:r>
          </a:p>
          <a:p>
            <a:pPr marL="457200" indent="-457200">
              <a:buFont typeface="+mj-lt"/>
              <a:buAutoNum type="arabicPeriod"/>
            </a:pPr>
            <a:r>
              <a:rPr lang="de-DE" dirty="0"/>
              <a:t>Hilfe und Dokumentation (Gibt es Tutorials oder eine Stichwortsuche, die mir hilft bevor ich auf </a:t>
            </a:r>
            <a:r>
              <a:rPr lang="de-DE" dirty="0" err="1"/>
              <a:t>Stackoverflow</a:t>
            </a:r>
            <a:r>
              <a:rPr lang="de-DE" dirty="0"/>
              <a:t> nachsehe?)</a:t>
            </a:r>
          </a:p>
        </p:txBody>
      </p:sp>
      <p:sp>
        <p:nvSpPr>
          <p:cNvPr id="4" name="Slide Number Placeholder 3"/>
          <p:cNvSpPr>
            <a:spLocks noGrp="1"/>
          </p:cNvSpPr>
          <p:nvPr>
            <p:ph type="sldNum" sz="quarter" idx="5"/>
          </p:nvPr>
        </p:nvSpPr>
        <p:spPr/>
        <p:txBody>
          <a:bodyPr/>
          <a:lstStyle/>
          <a:p>
            <a:fld id="{38934EE8-1DD6-4929-B7B8-30F750D483F0}" type="slidenum">
              <a:rPr lang="en-US" smtClean="0"/>
              <a:t>7</a:t>
            </a:fld>
            <a:endParaRPr lang="en-US"/>
          </a:p>
        </p:txBody>
      </p:sp>
    </p:spTree>
    <p:extLst>
      <p:ext uri="{BB962C8B-B14F-4D97-AF65-F5344CB8AC3E}">
        <p14:creationId xmlns:p14="http://schemas.microsoft.com/office/powerpoint/2010/main" val="289133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In folgendem Beispiel suchen Experten nach nachvollziehbaren Parallelen zwischen der echten Welt und dem System. </a:t>
            </a:r>
          </a:p>
          <a:p>
            <a:endParaRPr lang="de-DE" dirty="0"/>
          </a:p>
          <a:p>
            <a:r>
              <a:rPr lang="de-DE" dirty="0"/>
              <a:t>Es ist offensichtlich, dass ich Dateien, die ich nicht mehr haben will in einen Papierkorb rein tue. Dieses Verfahren hat sich in vielen Betriebssystemen als ganz intuitiv und konsistent erwiesen.</a:t>
            </a:r>
          </a:p>
          <a:p>
            <a:endParaRPr lang="de-DE" dirty="0"/>
          </a:p>
          <a:p>
            <a:r>
              <a:rPr lang="de-DE" dirty="0"/>
              <a:t>Was bei Mac-Systemen aber eher sonderbar rüber kommt, ist dass bspw. Ein USB Laufwerk über den Papierkorb ausgeworfen wird. Sowohl Experten als auch Nutzer stimmen hier überein, dass der erste Gedanke eher die Löschung des Laufwerks zur Folge hat.</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Nielsen gab an, dass seine Heuristiken keinesfalls in Stein </a:t>
            </a:r>
            <a:r>
              <a:rPr lang="de-DE" dirty="0" err="1"/>
              <a:t>gemeisselt</a:t>
            </a:r>
            <a:r>
              <a:rPr lang="de-DE" dirty="0"/>
              <a:t> sind. Er betont, dass die Designer Heuristiken bei der Definition selbst festlegen können, aber natürlich gibt es immer wieder Aspekte, auf die man selbst nicht kommt. Aus diesem Grund haben </a:t>
            </a:r>
            <a:r>
              <a:rPr lang="en-US" dirty="0"/>
              <a:t>Weinschenk &amp; Barker die </a:t>
            </a:r>
            <a:r>
              <a:rPr lang="en-US" dirty="0" err="1"/>
              <a:t>Heuristiken</a:t>
            </a:r>
            <a:r>
              <a:rPr lang="en-US" dirty="0"/>
              <a:t> </a:t>
            </a:r>
            <a:r>
              <a:rPr lang="en-US" dirty="0" err="1"/>
              <a:t>nochmal</a:t>
            </a:r>
            <a:r>
              <a:rPr lang="en-US" dirty="0"/>
              <a:t> </a:t>
            </a:r>
            <a:r>
              <a:rPr lang="en-US" dirty="0" err="1"/>
              <a:t>angepasst</a:t>
            </a:r>
            <a:r>
              <a:rPr lang="en-US" dirty="0"/>
              <a:t>. </a:t>
            </a:r>
            <a:endParaRPr lang="de-DE" dirty="0"/>
          </a:p>
          <a:p>
            <a:endParaRPr lang="de-DE" dirty="0"/>
          </a:p>
        </p:txBody>
      </p:sp>
      <p:sp>
        <p:nvSpPr>
          <p:cNvPr id="4" name="Slide Number Placeholder 3"/>
          <p:cNvSpPr>
            <a:spLocks noGrp="1"/>
          </p:cNvSpPr>
          <p:nvPr>
            <p:ph type="sldNum" sz="quarter" idx="5"/>
          </p:nvPr>
        </p:nvSpPr>
        <p:spPr/>
        <p:txBody>
          <a:bodyPr/>
          <a:lstStyle/>
          <a:p>
            <a:fld id="{38934EE8-1DD6-4929-B7B8-30F750D483F0}" type="slidenum">
              <a:rPr lang="en-US" smtClean="0"/>
              <a:t>8</a:t>
            </a:fld>
            <a:endParaRPr lang="en-US"/>
          </a:p>
        </p:txBody>
      </p:sp>
    </p:spTree>
    <p:extLst>
      <p:ext uri="{BB962C8B-B14F-4D97-AF65-F5344CB8AC3E}">
        <p14:creationId xmlns:p14="http://schemas.microsoft.com/office/powerpoint/2010/main" val="118979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Für sie gibt es folgende Heuristiken:</a:t>
            </a:r>
          </a:p>
          <a:p>
            <a:r>
              <a:rPr lang="de-DE" dirty="0"/>
              <a:t>Die Nutzerkontrolle: Über die Benutzeroberfläche kann der Benutzer erkennen, dass er die Kontrolle hat, und eine angemessene Kontrolle ermöglichen.</a:t>
            </a:r>
          </a:p>
          <a:p>
            <a:r>
              <a:rPr lang="de-DE" dirty="0"/>
              <a:t>Menschliche Einschränkungen: Die Benutzeroberfläche überlastet die kognitiven, visuellen, akustischen, taktilen oder motorischen Grenzen des Benutzers nicht.</a:t>
            </a:r>
          </a:p>
          <a:p>
            <a:r>
              <a:rPr lang="de-DE" dirty="0"/>
              <a:t>Modale Integrität: Die Benutzeroberfläche passt zu einzelnen Aufgaben innerhalb der verwendeten Modalität: auditorisch, visuell oder motorisch / kinästhetisch.</a:t>
            </a:r>
          </a:p>
          <a:p>
            <a:r>
              <a:rPr lang="de-DE" dirty="0"/>
              <a:t>Unterkunft: Die Benutzeroberfläche passt zu der Art und Weise, wie jede Benutzergruppe arbeitet und denkt.</a:t>
            </a:r>
          </a:p>
          <a:p>
            <a:r>
              <a:rPr lang="de-DE" dirty="0"/>
              <a:t>Sprachliche Klarheit: Die Schnittstelle kommuniziert so effizient wie möglich.</a:t>
            </a:r>
          </a:p>
          <a:p>
            <a:r>
              <a:rPr lang="de-DE" dirty="0"/>
              <a:t>Ästhetische Integrität: Die Benutzeroberfläche wird ein attraktives und angemessenes Design haben.</a:t>
            </a:r>
          </a:p>
          <a:p>
            <a:r>
              <a:rPr lang="de-DE" dirty="0"/>
              <a:t>Einfachheit: Die Schnittstelle präsentiert Elemente einfach.</a:t>
            </a:r>
          </a:p>
          <a:p>
            <a:r>
              <a:rPr lang="de-DE" dirty="0"/>
              <a:t>Vorhersagbarkeit: Die Benutzeroberfläche verhält sich so, dass Benutzer genau vorhersagen können, was als Nächstes passieren wird.</a:t>
            </a:r>
          </a:p>
          <a:p>
            <a:r>
              <a:rPr lang="de-DE" dirty="0"/>
              <a:t>Interpretation: Die Benutzeroberfläche gibt vernünftige Vermutungen darüber an, was der Benutzer versucht.</a:t>
            </a:r>
          </a:p>
          <a:p>
            <a:r>
              <a:rPr lang="de-DE" dirty="0"/>
              <a:t>Richtigkeit: Die Schnittstelle ist fehlerfrei.</a:t>
            </a:r>
          </a:p>
          <a:p>
            <a:r>
              <a:rPr lang="de-DE" dirty="0"/>
              <a:t>Technische Klarheit: Die Schnittstelle hat die höchstmögliche Wiedergabetreue.</a:t>
            </a:r>
          </a:p>
          <a:p>
            <a:r>
              <a:rPr lang="de-DE" dirty="0"/>
              <a:t>Flexibilität: Über die Benutzeroberfläche kann der Benutzer das Design für die benutzerdefinierte Verwendung anpassen.</a:t>
            </a:r>
          </a:p>
          <a:p>
            <a:r>
              <a:rPr lang="de-DE" dirty="0"/>
              <a:t>Erfüllung: Die Benutzeroberfläche bietet eine zufriedenstellende Benutzererfahrung.</a:t>
            </a:r>
          </a:p>
          <a:p>
            <a:r>
              <a:rPr lang="de-DE" dirty="0"/>
              <a:t>Kulturelle Angemessenheit: Die Benutzeroberfläche entspricht den sozialen Gepflogenheiten und Erwartungen des Benutzers.</a:t>
            </a:r>
          </a:p>
          <a:p>
            <a:r>
              <a:rPr lang="de-DE" dirty="0"/>
              <a:t>Geeignetes Tempo: Die Schnittstelle arbeitet in einem für den Benutzer geeigneten Tempo.</a:t>
            </a:r>
          </a:p>
          <a:p>
            <a:r>
              <a:rPr lang="de-DE" dirty="0"/>
              <a:t>Konsistenz: Die Schnittstelle wird konsistent sein.</a:t>
            </a:r>
          </a:p>
          <a:p>
            <a:r>
              <a:rPr lang="de-DE" dirty="0"/>
              <a:t>Benutzer-Support: Die Schnittstelle bietet bei Bedarf oder Anforderung zusätzliche Unterstützung.</a:t>
            </a:r>
          </a:p>
          <a:p>
            <a:r>
              <a:rPr lang="de-DE" dirty="0"/>
              <a:t>Präzision: Über die Benutzeroberfläche können die Benutzer eine Aufgabe genau ausführen.</a:t>
            </a:r>
          </a:p>
          <a:p>
            <a:r>
              <a:rPr lang="de-DE" dirty="0"/>
              <a:t>Vergebung: Die Schnittstelle macht Aktionen wiederherstellbar.</a:t>
            </a:r>
          </a:p>
          <a:p>
            <a:r>
              <a:rPr lang="de-DE" dirty="0"/>
              <a:t>Empfänglichkeit: Die Benutzeroberfläche informiert Benutzer über die Ergebnisse ihrer Aktionen und den Status der Benutzeroberfläche.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Meiner Meinung nach sind viele Punkte redundant – z.B. </a:t>
            </a:r>
            <a:r>
              <a:rPr lang="de-DE" dirty="0" err="1"/>
              <a:t>Suitable</a:t>
            </a:r>
            <a:r>
              <a:rPr lang="de-DE" dirty="0"/>
              <a:t> Tempo und User Control gehen zusammen einher. Sprich auch dieser Leitfaden ist nicht zeitlos. Heute stehen oft auch Heuristiken wie „Privacy“ oder „</a:t>
            </a:r>
            <a:r>
              <a:rPr lang="de-DE" dirty="0" err="1"/>
              <a:t>Customization</a:t>
            </a:r>
            <a:r>
              <a:rPr lang="de-DE" dirty="0"/>
              <a:t>“ mit auf solchen Listen. Solche Erweiterungen zeigen relativ deutlich, dass Designer ihre Evaluationen meist um die Anforderungen an ihr System herum bauen, bis ihr System alles erfüllt, was sie sich wünschen. Aber muss das System alles können, was der Designer will? Gerade in der HCI hat sich immer mehr der Trend durchgesetzt, Systemschnittstellen nicht besonders viele tolle Eigenschaften einer HE erfüllen zu lassen, sondern eher dem entsprechen wie Menschen Informationen verarbeiten.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5"/>
          </p:nvPr>
        </p:nvSpPr>
        <p:spPr/>
        <p:txBody>
          <a:bodyPr/>
          <a:lstStyle/>
          <a:p>
            <a:fld id="{38934EE8-1DD6-4929-B7B8-30F750D483F0}" type="slidenum">
              <a:rPr lang="en-US" smtClean="0"/>
              <a:t>9</a:t>
            </a:fld>
            <a:endParaRPr lang="en-US"/>
          </a:p>
        </p:txBody>
      </p:sp>
    </p:spTree>
    <p:extLst>
      <p:ext uri="{BB962C8B-B14F-4D97-AF65-F5344CB8AC3E}">
        <p14:creationId xmlns:p14="http://schemas.microsoft.com/office/powerpoint/2010/main" val="72454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3154BEC2-D09B-4CD1-9EA2-89FC05B25BF2}"/>
              </a:ext>
            </a:extLst>
          </p:cNvPr>
          <p:cNvSpPr>
            <a:spLocks noGrp="1"/>
          </p:cNvSpPr>
          <p:nvPr>
            <p:ph type="pic" sz="quarter" idx="13"/>
          </p:nvPr>
        </p:nvSpPr>
        <p:spPr>
          <a:xfrm>
            <a:off x="0" y="1089025"/>
            <a:ext cx="12192000" cy="2879725"/>
          </a:xfrm>
          <a:prstGeom prst="rect">
            <a:avLst/>
          </a:prstGeom>
        </p:spPr>
        <p:txBody>
          <a:bodyPr/>
          <a:lstStyle>
            <a:lvl1pPr marL="0">
              <a:defRPr/>
            </a:lvl1pPr>
          </a:lstStyle>
          <a:p>
            <a:endParaRPr lang="en-US" dirty="0"/>
          </a:p>
        </p:txBody>
      </p:sp>
      <p:sp>
        <p:nvSpPr>
          <p:cNvPr id="2" name="Title 1">
            <a:extLst>
              <a:ext uri="{FF2B5EF4-FFF2-40B4-BE49-F238E27FC236}">
                <a16:creationId xmlns:a16="http://schemas.microsoft.com/office/drawing/2014/main" id="{5F4A09D3-9A56-4D70-AB01-BC424B382397}"/>
              </a:ext>
            </a:extLst>
          </p:cNvPr>
          <p:cNvSpPr>
            <a:spLocks noGrp="1"/>
          </p:cNvSpPr>
          <p:nvPr>
            <p:ph type="ctrTitle"/>
          </p:nvPr>
        </p:nvSpPr>
        <p:spPr>
          <a:xfrm>
            <a:off x="695327" y="3968749"/>
            <a:ext cx="7956548" cy="1198412"/>
          </a:xfrm>
          <a:prstGeom prst="rect">
            <a:avLst/>
          </a:prstGeom>
        </p:spPr>
        <p:txBody>
          <a:bodyPr anchor="b">
            <a:normAutofit/>
          </a:bodyPr>
          <a:lstStyle>
            <a:lvl1pPr algn="l">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B17D1ED-732F-4E2D-9A7F-62AAA6BF4E8C}"/>
              </a:ext>
            </a:extLst>
          </p:cNvPr>
          <p:cNvSpPr>
            <a:spLocks noGrp="1"/>
          </p:cNvSpPr>
          <p:nvPr>
            <p:ph type="subTitle" idx="1"/>
          </p:nvPr>
        </p:nvSpPr>
        <p:spPr>
          <a:xfrm>
            <a:off x="695325" y="5202085"/>
            <a:ext cx="11496675" cy="927253"/>
          </a:xfrm>
          <a:prstGeom prst="rect">
            <a:avLst/>
          </a:prstGeom>
        </p:spPr>
        <p:txBody>
          <a:bodyPr lIns="0" tIns="0" rIns="0" bIns="0">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DEA04D85-A798-4EE8-983B-ABFCB9D55E4A}"/>
              </a:ext>
            </a:extLst>
          </p:cNvPr>
          <p:cNvSpPr/>
          <p:nvPr userDrawn="1"/>
        </p:nvSpPr>
        <p:spPr>
          <a:xfrm>
            <a:off x="0" y="3968750"/>
            <a:ext cx="12192000" cy="138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Picture Placeholder 24">
            <a:extLst>
              <a:ext uri="{FF2B5EF4-FFF2-40B4-BE49-F238E27FC236}">
                <a16:creationId xmlns:a16="http://schemas.microsoft.com/office/drawing/2014/main" id="{1FF7F2E1-BDFC-4820-BDEF-EFCE2E04CADC}"/>
              </a:ext>
            </a:extLst>
          </p:cNvPr>
          <p:cNvSpPr>
            <a:spLocks noGrp="1"/>
          </p:cNvSpPr>
          <p:nvPr>
            <p:ph type="pic" sz="quarter" idx="15"/>
          </p:nvPr>
        </p:nvSpPr>
        <p:spPr>
          <a:xfrm>
            <a:off x="6213687" y="371953"/>
            <a:ext cx="2534303" cy="502699"/>
          </a:xfrm>
          <a:prstGeom prst="rect">
            <a:avLst/>
          </a:prstGeom>
        </p:spPr>
        <p:txBody>
          <a:bodyPr/>
          <a:lstStyle/>
          <a:p>
            <a:endParaRPr lang="en-US" dirty="0"/>
          </a:p>
        </p:txBody>
      </p:sp>
      <p:sp>
        <p:nvSpPr>
          <p:cNvPr id="27" name="Picture Placeholder 24">
            <a:extLst>
              <a:ext uri="{FF2B5EF4-FFF2-40B4-BE49-F238E27FC236}">
                <a16:creationId xmlns:a16="http://schemas.microsoft.com/office/drawing/2014/main" id="{957E0D45-AD1A-4F04-B48D-D5ED9B2EC5EA}"/>
              </a:ext>
            </a:extLst>
          </p:cNvPr>
          <p:cNvSpPr>
            <a:spLocks noGrp="1"/>
          </p:cNvSpPr>
          <p:nvPr>
            <p:ph type="pic" sz="quarter" idx="16"/>
          </p:nvPr>
        </p:nvSpPr>
        <p:spPr>
          <a:xfrm>
            <a:off x="695325" y="371953"/>
            <a:ext cx="2749020" cy="502699"/>
          </a:xfrm>
          <a:prstGeom prst="rect">
            <a:avLst/>
          </a:prstGeom>
        </p:spPr>
        <p:txBody>
          <a:bodyPr/>
          <a:lstStyle/>
          <a:p>
            <a:endParaRPr lang="en-US" dirty="0"/>
          </a:p>
        </p:txBody>
      </p:sp>
      <p:sp>
        <p:nvSpPr>
          <p:cNvPr id="19" name="Picture Placeholder 24">
            <a:extLst>
              <a:ext uri="{FF2B5EF4-FFF2-40B4-BE49-F238E27FC236}">
                <a16:creationId xmlns:a16="http://schemas.microsoft.com/office/drawing/2014/main" id="{EA9F3FA5-4FE9-4C17-AD95-3D4AB5051265}"/>
              </a:ext>
            </a:extLst>
          </p:cNvPr>
          <p:cNvSpPr>
            <a:spLocks noGrp="1"/>
          </p:cNvSpPr>
          <p:nvPr>
            <p:ph type="pic" sz="quarter" idx="17"/>
          </p:nvPr>
        </p:nvSpPr>
        <p:spPr>
          <a:xfrm>
            <a:off x="3454506" y="371953"/>
            <a:ext cx="2749020" cy="502699"/>
          </a:xfrm>
          <a:prstGeom prst="rect">
            <a:avLst/>
          </a:prstGeom>
        </p:spPr>
        <p:txBody>
          <a:bodyPr/>
          <a:lstStyle/>
          <a:p>
            <a:endParaRPr lang="en-US" dirty="0"/>
          </a:p>
        </p:txBody>
      </p:sp>
      <p:sp>
        <p:nvSpPr>
          <p:cNvPr id="35" name="Textplatzhalter 33">
            <a:extLst>
              <a:ext uri="{FF2B5EF4-FFF2-40B4-BE49-F238E27FC236}">
                <a16:creationId xmlns:a16="http://schemas.microsoft.com/office/drawing/2014/main" id="{56E6E3EB-54DB-4637-AC45-F5DBF43AA3C2}"/>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16" name="Picture Placeholder 24">
            <a:extLst>
              <a:ext uri="{FF2B5EF4-FFF2-40B4-BE49-F238E27FC236}">
                <a16:creationId xmlns:a16="http://schemas.microsoft.com/office/drawing/2014/main" id="{AC0CF571-5E53-43BD-818C-433ACA21680A}"/>
              </a:ext>
            </a:extLst>
          </p:cNvPr>
          <p:cNvSpPr>
            <a:spLocks noGrp="1"/>
          </p:cNvSpPr>
          <p:nvPr>
            <p:ph type="pic" sz="quarter" idx="25"/>
          </p:nvPr>
        </p:nvSpPr>
        <p:spPr>
          <a:xfrm>
            <a:off x="8747657" y="371952"/>
            <a:ext cx="2534303" cy="502699"/>
          </a:xfrm>
          <a:prstGeom prst="rect">
            <a:avLst/>
          </a:prstGeom>
        </p:spPr>
        <p:txBody>
          <a:bodyPr/>
          <a:lstStyle/>
          <a:p>
            <a:endParaRPr lang="en-US" dirty="0"/>
          </a:p>
        </p:txBody>
      </p:sp>
      <p:sp>
        <p:nvSpPr>
          <p:cNvPr id="13" name="Datumsplatzhalter 12">
            <a:extLst>
              <a:ext uri="{FF2B5EF4-FFF2-40B4-BE49-F238E27FC236}">
                <a16:creationId xmlns:a16="http://schemas.microsoft.com/office/drawing/2014/main" id="{5EA87B94-F2A0-427E-B660-8569B5EA0977}"/>
              </a:ext>
            </a:extLst>
          </p:cNvPr>
          <p:cNvSpPr>
            <a:spLocks noGrp="1"/>
          </p:cNvSpPr>
          <p:nvPr>
            <p:ph type="dt" sz="half" idx="26"/>
          </p:nvPr>
        </p:nvSpPr>
        <p:spPr/>
        <p:txBody>
          <a:bodyPr/>
          <a:lstStyle/>
          <a:p>
            <a:fld id="{A7FD4101-24B4-40F9-A10C-172E9486C766}" type="datetime1">
              <a:rPr lang="en-US" smtClean="0"/>
              <a:t>4/16/2020</a:t>
            </a:fld>
            <a:endParaRPr lang="de-DE" dirty="0"/>
          </a:p>
        </p:txBody>
      </p:sp>
      <p:sp>
        <p:nvSpPr>
          <p:cNvPr id="14" name="Fußzeilenplatzhalter 13">
            <a:extLst>
              <a:ext uri="{FF2B5EF4-FFF2-40B4-BE49-F238E27FC236}">
                <a16:creationId xmlns:a16="http://schemas.microsoft.com/office/drawing/2014/main" id="{407E4E8E-7AEA-4798-B41B-E44C9A4442FB}"/>
              </a:ext>
            </a:extLst>
          </p:cNvPr>
          <p:cNvSpPr>
            <a:spLocks noGrp="1"/>
          </p:cNvSpPr>
          <p:nvPr>
            <p:ph type="ftr" sz="quarter" idx="27"/>
          </p:nvPr>
        </p:nvSpPr>
        <p:spPr/>
        <p:txBody>
          <a:bodyPr/>
          <a:lstStyle/>
          <a:p>
            <a:r>
              <a:rPr lang="de-DE"/>
              <a:t>Valentin Schwind</a:t>
            </a:r>
            <a:endParaRPr lang="de-DE" dirty="0"/>
          </a:p>
        </p:txBody>
      </p:sp>
      <p:sp>
        <p:nvSpPr>
          <p:cNvPr id="15" name="Foliennummernplatzhalter 14">
            <a:extLst>
              <a:ext uri="{FF2B5EF4-FFF2-40B4-BE49-F238E27FC236}">
                <a16:creationId xmlns:a16="http://schemas.microsoft.com/office/drawing/2014/main" id="{1BF9F099-A708-492B-9666-B1030F072A27}"/>
              </a:ext>
            </a:extLst>
          </p:cNvPr>
          <p:cNvSpPr>
            <a:spLocks noGrp="1"/>
          </p:cNvSpPr>
          <p:nvPr>
            <p:ph type="sldNum" sz="quarter" idx="28"/>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2176122049"/>
      </p:ext>
    </p:extLst>
  </p:cSld>
  <p:clrMapOvr>
    <a:masterClrMapping/>
  </p:clrMapOvr>
  <p:extLst>
    <p:ext uri="{DCECCB84-F9BA-43D5-87BE-67443E8EF086}">
      <p15:sldGuideLst xmlns:p15="http://schemas.microsoft.com/office/powerpoint/2012/main">
        <p15:guide id="1" pos="438" userDrawn="1">
          <p15:clr>
            <a:srgbClr val="FBAE40"/>
          </p15:clr>
        </p15:guide>
        <p15:guide id="2" pos="3840" userDrawn="1">
          <p15:clr>
            <a:srgbClr val="FBAE40"/>
          </p15:clr>
        </p15:guide>
        <p15:guide id="3" orient="horz" pos="39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1923364"/>
            <a:ext cx="12192000" cy="43097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Rectangle 14">
            <a:extLst>
              <a:ext uri="{FF2B5EF4-FFF2-40B4-BE49-F238E27FC236}">
                <a16:creationId xmlns:a16="http://schemas.microsoft.com/office/drawing/2014/main" id="{932AD0B1-3165-4B2D-B899-6312064BE865}"/>
              </a:ext>
            </a:extLst>
          </p:cNvPr>
          <p:cNvSpPr/>
          <p:nvPr userDrawn="1"/>
        </p:nvSpPr>
        <p:spPr>
          <a:xfrm>
            <a:off x="0" y="1808163"/>
            <a:ext cx="12193200" cy="115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695325" y="365126"/>
            <a:ext cx="10801349" cy="723900"/>
          </a:xfrm>
        </p:spPr>
        <p:txBody>
          <a:bodyPr/>
          <a:lstStyle/>
          <a:p>
            <a:r>
              <a:rPr lang="en-US" dirty="0"/>
              <a:t>Click to edit Master title style</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695325" y="1089025"/>
            <a:ext cx="10801350"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1ED2465A-354B-498C-8F0D-B6E8CD914088}"/>
              </a:ext>
            </a:extLst>
          </p:cNvPr>
          <p:cNvSpPr>
            <a:spLocks noGrp="1"/>
          </p:cNvSpPr>
          <p:nvPr>
            <p:ph type="dt" sz="half" idx="16"/>
          </p:nvPr>
        </p:nvSpPr>
        <p:spPr/>
        <p:txBody>
          <a:bodyPr/>
          <a:lstStyle/>
          <a:p>
            <a:fld id="{DDD301C6-5ED6-436C-8210-2FAD2059E7A6}" type="datetime1">
              <a:rPr lang="en-US" smtClean="0"/>
              <a:t>4/16/2020</a:t>
            </a:fld>
            <a:endParaRPr lang="de-DE"/>
          </a:p>
        </p:txBody>
      </p:sp>
      <p:sp>
        <p:nvSpPr>
          <p:cNvPr id="4" name="Fußzeilenplatzhalter 3">
            <a:extLst>
              <a:ext uri="{FF2B5EF4-FFF2-40B4-BE49-F238E27FC236}">
                <a16:creationId xmlns:a16="http://schemas.microsoft.com/office/drawing/2014/main" id="{D9BE2AFC-6727-4FDE-8F51-E24807504BD0}"/>
              </a:ext>
            </a:extLst>
          </p:cNvPr>
          <p:cNvSpPr>
            <a:spLocks noGrp="1"/>
          </p:cNvSpPr>
          <p:nvPr>
            <p:ph type="ftr" sz="quarter" idx="17"/>
          </p:nvPr>
        </p:nvSpPr>
        <p:spPr/>
        <p:txBody>
          <a:bodyPr/>
          <a:lstStyle/>
          <a:p>
            <a:r>
              <a:rPr lang="de-DE"/>
              <a:t>Valentin Schwind</a:t>
            </a:r>
            <a:endParaRPr lang="de-DE" dirty="0"/>
          </a:p>
        </p:txBody>
      </p:sp>
      <p:sp>
        <p:nvSpPr>
          <p:cNvPr id="5" name="Foliennummernplatzhalter 4">
            <a:extLst>
              <a:ext uri="{FF2B5EF4-FFF2-40B4-BE49-F238E27FC236}">
                <a16:creationId xmlns:a16="http://schemas.microsoft.com/office/drawing/2014/main" id="{4CF3DD65-D4B6-4CBA-8F49-7C802136F513}"/>
              </a:ext>
            </a:extLst>
          </p:cNvPr>
          <p:cNvSpPr>
            <a:spLocks noGrp="1"/>
          </p:cNvSpPr>
          <p:nvPr>
            <p:ph type="sldNum" sz="quarter" idx="18"/>
          </p:nvPr>
        </p:nvSpPr>
        <p:spPr/>
        <p:txBody>
          <a:bodyPr/>
          <a:lstStyle/>
          <a:p>
            <a:fld id="{C564DEAC-083F-4EA1-9D67-84BB3A537A3E}" type="slidenum">
              <a:rPr lang="de-DE" smtClean="0"/>
              <a:pPr/>
              <a:t>‹#›</a:t>
            </a:fld>
            <a:endParaRPr lang="de-DE"/>
          </a:p>
        </p:txBody>
      </p:sp>
      <p:sp>
        <p:nvSpPr>
          <p:cNvPr id="16" name="Textplatzhalter 33">
            <a:extLst>
              <a:ext uri="{FF2B5EF4-FFF2-40B4-BE49-F238E27FC236}">
                <a16:creationId xmlns:a16="http://schemas.microsoft.com/office/drawing/2014/main" id="{F4F6A13F-5E57-4B54-BFA6-0A43527F2004}"/>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61821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1923364"/>
            <a:ext cx="8651875" cy="43103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Rectangle 14">
            <a:extLst>
              <a:ext uri="{FF2B5EF4-FFF2-40B4-BE49-F238E27FC236}">
                <a16:creationId xmlns:a16="http://schemas.microsoft.com/office/drawing/2014/main" id="{932AD0B1-3165-4B2D-B899-6312064BE865}"/>
              </a:ext>
            </a:extLst>
          </p:cNvPr>
          <p:cNvSpPr/>
          <p:nvPr userDrawn="1"/>
        </p:nvSpPr>
        <p:spPr>
          <a:xfrm>
            <a:off x="0" y="1800770"/>
            <a:ext cx="8651875" cy="1190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695325" y="365126"/>
            <a:ext cx="10801349" cy="723900"/>
          </a:xfrm>
        </p:spPr>
        <p:txBody>
          <a:bodyPr/>
          <a:lstStyle/>
          <a:p>
            <a:r>
              <a:rPr lang="en-US" dirty="0"/>
              <a:t>Click to edit Master title style</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695327" y="1089025"/>
            <a:ext cx="10801348"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ED61675F-BC6F-4A23-9EB1-CE0952DF319B}"/>
              </a:ext>
            </a:extLst>
          </p:cNvPr>
          <p:cNvSpPr>
            <a:spLocks noGrp="1"/>
          </p:cNvSpPr>
          <p:nvPr>
            <p:ph type="dt" sz="half" idx="16"/>
          </p:nvPr>
        </p:nvSpPr>
        <p:spPr/>
        <p:txBody>
          <a:bodyPr/>
          <a:lstStyle/>
          <a:p>
            <a:fld id="{1D6F95B6-82D4-4571-859F-D704754C3A92}" type="datetime1">
              <a:rPr lang="en-US" smtClean="0"/>
              <a:t>4/16/2020</a:t>
            </a:fld>
            <a:endParaRPr lang="de-DE"/>
          </a:p>
        </p:txBody>
      </p:sp>
      <p:sp>
        <p:nvSpPr>
          <p:cNvPr id="4" name="Fußzeilenplatzhalter 3">
            <a:extLst>
              <a:ext uri="{FF2B5EF4-FFF2-40B4-BE49-F238E27FC236}">
                <a16:creationId xmlns:a16="http://schemas.microsoft.com/office/drawing/2014/main" id="{D4E47C82-39CB-49C1-943D-69194A0B1C60}"/>
              </a:ext>
            </a:extLst>
          </p:cNvPr>
          <p:cNvSpPr>
            <a:spLocks noGrp="1"/>
          </p:cNvSpPr>
          <p:nvPr>
            <p:ph type="ftr" sz="quarter" idx="17"/>
          </p:nvPr>
        </p:nvSpPr>
        <p:spPr/>
        <p:txBody>
          <a:bodyPr/>
          <a:lstStyle/>
          <a:p>
            <a:r>
              <a:rPr lang="de-DE"/>
              <a:t>Valentin Schwind</a:t>
            </a:r>
            <a:endParaRPr lang="de-DE" dirty="0"/>
          </a:p>
        </p:txBody>
      </p:sp>
      <p:sp>
        <p:nvSpPr>
          <p:cNvPr id="5" name="Foliennummernplatzhalter 4">
            <a:extLst>
              <a:ext uri="{FF2B5EF4-FFF2-40B4-BE49-F238E27FC236}">
                <a16:creationId xmlns:a16="http://schemas.microsoft.com/office/drawing/2014/main" id="{015E7D11-AB38-4770-AB91-61CB403CD9D5}"/>
              </a:ext>
            </a:extLst>
          </p:cNvPr>
          <p:cNvSpPr>
            <a:spLocks noGrp="1"/>
          </p:cNvSpPr>
          <p:nvPr>
            <p:ph type="sldNum" sz="quarter" idx="18"/>
          </p:nvPr>
        </p:nvSpPr>
        <p:spPr/>
        <p:txBody>
          <a:bodyPr/>
          <a:lstStyle/>
          <a:p>
            <a:fld id="{C564DEAC-083F-4EA1-9D67-84BB3A537A3E}" type="slidenum">
              <a:rPr lang="de-DE" smtClean="0"/>
              <a:pPr/>
              <a:t>‹#›</a:t>
            </a:fld>
            <a:endParaRPr lang="de-DE"/>
          </a:p>
        </p:txBody>
      </p:sp>
      <p:sp>
        <p:nvSpPr>
          <p:cNvPr id="16" name="Textplatzhalter 33">
            <a:extLst>
              <a:ext uri="{FF2B5EF4-FFF2-40B4-BE49-F238E27FC236}">
                <a16:creationId xmlns:a16="http://schemas.microsoft.com/office/drawing/2014/main" id="{F4C1A4AD-9D03-4E85-B564-9656BE5E6AE6}"/>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336078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FEB98-94C9-482E-B2D1-1E5EBBCAB07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71EF9CA-16DE-40AA-BC35-DDCB0EDB40DF}"/>
              </a:ext>
            </a:extLst>
          </p:cNvPr>
          <p:cNvSpPr>
            <a:spLocks noGrp="1"/>
          </p:cNvSpPr>
          <p:nvPr>
            <p:ph type="dt" sz="half" idx="10"/>
          </p:nvPr>
        </p:nvSpPr>
        <p:spPr/>
        <p:txBody>
          <a:bodyPr/>
          <a:lstStyle/>
          <a:p>
            <a:fld id="{6797CE2B-3CA9-4ECB-B7E2-2FBCBA832AFD}" type="datetime1">
              <a:rPr lang="en-US" smtClean="0"/>
              <a:t>4/16/2020</a:t>
            </a:fld>
            <a:endParaRPr lang="de-DE" dirty="0"/>
          </a:p>
        </p:txBody>
      </p:sp>
      <p:sp>
        <p:nvSpPr>
          <p:cNvPr id="4" name="Fußzeilenplatzhalter 3">
            <a:extLst>
              <a:ext uri="{FF2B5EF4-FFF2-40B4-BE49-F238E27FC236}">
                <a16:creationId xmlns:a16="http://schemas.microsoft.com/office/drawing/2014/main" id="{2005D478-1E0C-4E3C-B26E-DCA0722FAFFC}"/>
              </a:ext>
            </a:extLst>
          </p:cNvPr>
          <p:cNvSpPr>
            <a:spLocks noGrp="1"/>
          </p:cNvSpPr>
          <p:nvPr>
            <p:ph type="ftr" sz="quarter" idx="11"/>
          </p:nvPr>
        </p:nvSpPr>
        <p:spPr/>
        <p:txBody>
          <a:bodyPr/>
          <a:lstStyle/>
          <a:p>
            <a:r>
              <a:rPr lang="de-DE"/>
              <a:t>Valentin Schwind</a:t>
            </a:r>
            <a:endParaRPr lang="de-DE" dirty="0"/>
          </a:p>
        </p:txBody>
      </p:sp>
      <p:sp>
        <p:nvSpPr>
          <p:cNvPr id="5" name="Foliennummernplatzhalter 4">
            <a:extLst>
              <a:ext uri="{FF2B5EF4-FFF2-40B4-BE49-F238E27FC236}">
                <a16:creationId xmlns:a16="http://schemas.microsoft.com/office/drawing/2014/main" id="{9AC453C7-A396-4A2D-A2E5-8E461029793D}"/>
              </a:ext>
            </a:extLst>
          </p:cNvPr>
          <p:cNvSpPr>
            <a:spLocks noGrp="1"/>
          </p:cNvSpPr>
          <p:nvPr>
            <p:ph type="sldNum" sz="quarter" idx="12"/>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300190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384" y="365127"/>
            <a:ext cx="10801349" cy="723898"/>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696384" y="1268413"/>
            <a:ext cx="7955491" cy="4968875"/>
          </a:xfrm>
          <a:prstGeom prst="rect">
            <a:avLst/>
          </a:prstGeom>
        </p:spPr>
        <p:txBody>
          <a:bodyPr/>
          <a:lstStyle>
            <a:lvl1pPr defTabSz="227013">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platzhalter 33">
            <a:extLst>
              <a:ext uri="{FF2B5EF4-FFF2-40B4-BE49-F238E27FC236}">
                <a16:creationId xmlns:a16="http://schemas.microsoft.com/office/drawing/2014/main" id="{B805FCA1-6721-4848-BDAE-F9A120EE0584}"/>
              </a:ext>
            </a:extLst>
          </p:cNvPr>
          <p:cNvSpPr>
            <a:spLocks noGrp="1"/>
          </p:cNvSpPr>
          <p:nvPr>
            <p:ph type="body" sz="quarter" idx="21"/>
          </p:nvPr>
        </p:nvSpPr>
        <p:spPr>
          <a:xfrm>
            <a:off x="696385" y="6356350"/>
            <a:ext cx="5609166"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4" name="Datumsplatzhalter 3">
            <a:extLst>
              <a:ext uri="{FF2B5EF4-FFF2-40B4-BE49-F238E27FC236}">
                <a16:creationId xmlns:a16="http://schemas.microsoft.com/office/drawing/2014/main" id="{502C7EB8-0EDB-4865-A17D-01FFA13A6EFE}"/>
              </a:ext>
            </a:extLst>
          </p:cNvPr>
          <p:cNvSpPr>
            <a:spLocks noGrp="1"/>
          </p:cNvSpPr>
          <p:nvPr>
            <p:ph type="dt" sz="half" idx="22"/>
          </p:nvPr>
        </p:nvSpPr>
        <p:spPr/>
        <p:txBody>
          <a:bodyPr/>
          <a:lstStyle/>
          <a:p>
            <a:fld id="{507A0266-31C2-480D-B76C-72F99E84DA92}" type="datetime1">
              <a:rPr lang="en-US" smtClean="0"/>
              <a:t>4/16/2020</a:t>
            </a:fld>
            <a:endParaRPr lang="de-DE" dirty="0"/>
          </a:p>
        </p:txBody>
      </p:sp>
      <p:sp>
        <p:nvSpPr>
          <p:cNvPr id="5" name="Fußzeilenplatzhalter 4">
            <a:extLst>
              <a:ext uri="{FF2B5EF4-FFF2-40B4-BE49-F238E27FC236}">
                <a16:creationId xmlns:a16="http://schemas.microsoft.com/office/drawing/2014/main" id="{CEE1A125-FFBA-4438-A5C4-DCCE077537B2}"/>
              </a:ext>
            </a:extLst>
          </p:cNvPr>
          <p:cNvSpPr>
            <a:spLocks noGrp="1"/>
          </p:cNvSpPr>
          <p:nvPr>
            <p:ph type="ftr" sz="quarter" idx="23"/>
          </p:nvPr>
        </p:nvSpPr>
        <p:spPr/>
        <p:txBody>
          <a:bodyPr/>
          <a:lstStyle/>
          <a:p>
            <a:r>
              <a:rPr lang="de-DE"/>
              <a:t>Valentin Schwind</a:t>
            </a:r>
            <a:endParaRPr lang="de-DE" dirty="0"/>
          </a:p>
        </p:txBody>
      </p:sp>
      <p:sp>
        <p:nvSpPr>
          <p:cNvPr id="6" name="Foliennummernplatzhalter 5">
            <a:extLst>
              <a:ext uri="{FF2B5EF4-FFF2-40B4-BE49-F238E27FC236}">
                <a16:creationId xmlns:a16="http://schemas.microsoft.com/office/drawing/2014/main" id="{BC7C2CB6-E4A6-4ED8-8F9A-01982805810F}"/>
              </a:ext>
            </a:extLst>
          </p:cNvPr>
          <p:cNvSpPr>
            <a:spLocks noGrp="1"/>
          </p:cNvSpPr>
          <p:nvPr>
            <p:ph type="sldNum" sz="quarter" idx="24"/>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241509989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057C3-E1B6-4280-AFCA-CC8AA7FC4FD8}"/>
              </a:ext>
            </a:extLst>
          </p:cNvPr>
          <p:cNvSpPr>
            <a:spLocks noGrp="1"/>
          </p:cNvSpPr>
          <p:nvPr>
            <p:ph type="title"/>
          </p:nvPr>
        </p:nvSpPr>
        <p:spPr>
          <a:xfrm>
            <a:off x="695327" y="115888"/>
            <a:ext cx="7956548" cy="973137"/>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3D9047DF-64CB-4B9C-95ED-E6ECC29134DE}"/>
              </a:ext>
            </a:extLst>
          </p:cNvPr>
          <p:cNvSpPr>
            <a:spLocks noGrp="1"/>
          </p:cNvSpPr>
          <p:nvPr>
            <p:ph type="body" sz="quarter" idx="13"/>
          </p:nvPr>
        </p:nvSpPr>
        <p:spPr>
          <a:xfrm>
            <a:off x="695324" y="1592264"/>
            <a:ext cx="7956551" cy="4537074"/>
          </a:xfrm>
          <a:prstGeom prst="rect">
            <a:avLst/>
          </a:prstGeom>
        </p:spPr>
        <p:txBody>
          <a:bodyPr/>
          <a:lstStyle>
            <a:lvl1pPr defTabSz="2844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932D37C9-8C47-46F1-90DE-4D249E5D2F91}"/>
              </a:ext>
            </a:extLst>
          </p:cNvPr>
          <p:cNvSpPr>
            <a:spLocks noGrp="1"/>
          </p:cNvSpPr>
          <p:nvPr>
            <p:ph type="body" sz="quarter" idx="15" hasCustomPrompt="1"/>
          </p:nvPr>
        </p:nvSpPr>
        <p:spPr>
          <a:xfrm>
            <a:off x="695326" y="1089025"/>
            <a:ext cx="7956549"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11" name="Textplatzhalter 33">
            <a:extLst>
              <a:ext uri="{FF2B5EF4-FFF2-40B4-BE49-F238E27FC236}">
                <a16:creationId xmlns:a16="http://schemas.microsoft.com/office/drawing/2014/main" id="{1CC2D235-C613-4A23-9CE8-CC0F66C7F019}"/>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5" name="Datumsplatzhalter 4">
            <a:extLst>
              <a:ext uri="{FF2B5EF4-FFF2-40B4-BE49-F238E27FC236}">
                <a16:creationId xmlns:a16="http://schemas.microsoft.com/office/drawing/2014/main" id="{9AA33FBA-7D22-4532-AC9C-95B8E02232C8}"/>
              </a:ext>
            </a:extLst>
          </p:cNvPr>
          <p:cNvSpPr>
            <a:spLocks noGrp="1"/>
          </p:cNvSpPr>
          <p:nvPr>
            <p:ph type="dt" sz="half" idx="22"/>
          </p:nvPr>
        </p:nvSpPr>
        <p:spPr/>
        <p:txBody>
          <a:bodyPr/>
          <a:lstStyle/>
          <a:p>
            <a:fld id="{12A047AC-84AB-4DCC-AD14-D3F5A65A8522}" type="datetime1">
              <a:rPr lang="en-US" smtClean="0"/>
              <a:t>4/16/2020</a:t>
            </a:fld>
            <a:endParaRPr lang="de-DE" dirty="0"/>
          </a:p>
        </p:txBody>
      </p:sp>
      <p:sp>
        <p:nvSpPr>
          <p:cNvPr id="6" name="Fußzeilenplatzhalter 5">
            <a:extLst>
              <a:ext uri="{FF2B5EF4-FFF2-40B4-BE49-F238E27FC236}">
                <a16:creationId xmlns:a16="http://schemas.microsoft.com/office/drawing/2014/main" id="{49B7E09D-1A2C-4AFD-A321-1D82FF3C9B34}"/>
              </a:ext>
            </a:extLst>
          </p:cNvPr>
          <p:cNvSpPr>
            <a:spLocks noGrp="1"/>
          </p:cNvSpPr>
          <p:nvPr>
            <p:ph type="ftr" sz="quarter" idx="23"/>
          </p:nvPr>
        </p:nvSpPr>
        <p:spPr/>
        <p:txBody>
          <a:bodyPr/>
          <a:lstStyle/>
          <a:p>
            <a:r>
              <a:rPr lang="de-DE"/>
              <a:t>Valentin Schwind</a:t>
            </a:r>
            <a:endParaRPr lang="de-DE" dirty="0"/>
          </a:p>
        </p:txBody>
      </p:sp>
      <p:sp>
        <p:nvSpPr>
          <p:cNvPr id="8" name="Foliennummernplatzhalter 7">
            <a:extLst>
              <a:ext uri="{FF2B5EF4-FFF2-40B4-BE49-F238E27FC236}">
                <a16:creationId xmlns:a16="http://schemas.microsoft.com/office/drawing/2014/main" id="{5605FDB6-1F62-4B0D-821E-1DDA79D24034}"/>
              </a:ext>
            </a:extLst>
          </p:cNvPr>
          <p:cNvSpPr>
            <a:spLocks noGrp="1"/>
          </p:cNvSpPr>
          <p:nvPr>
            <p:ph type="sldNum" sz="quarter" idx="24"/>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421790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057C3-E1B6-4280-AFCA-CC8AA7FC4FD8}"/>
              </a:ext>
            </a:extLst>
          </p:cNvPr>
          <p:cNvSpPr>
            <a:spLocks noGrp="1"/>
          </p:cNvSpPr>
          <p:nvPr>
            <p:ph type="title"/>
          </p:nvPr>
        </p:nvSpPr>
        <p:spPr>
          <a:xfrm>
            <a:off x="702623" y="115888"/>
            <a:ext cx="10794052" cy="973137"/>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3D9047DF-64CB-4B9C-95ED-E6ECC29134DE}"/>
              </a:ext>
            </a:extLst>
          </p:cNvPr>
          <p:cNvSpPr>
            <a:spLocks noGrp="1"/>
          </p:cNvSpPr>
          <p:nvPr>
            <p:ph type="body" sz="quarter" idx="13"/>
          </p:nvPr>
        </p:nvSpPr>
        <p:spPr>
          <a:xfrm>
            <a:off x="702623" y="1592264"/>
            <a:ext cx="3806041" cy="4537074"/>
          </a:xfrm>
          <a:prstGeom prst="rect">
            <a:avLst/>
          </a:prstGeom>
        </p:spPr>
        <p:txBody>
          <a:bodyPr/>
          <a:lstStyle>
            <a:lvl1pPr defTabSz="2844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932D37C9-8C47-46F1-90DE-4D249E5D2F91}"/>
              </a:ext>
            </a:extLst>
          </p:cNvPr>
          <p:cNvSpPr>
            <a:spLocks noGrp="1"/>
          </p:cNvSpPr>
          <p:nvPr>
            <p:ph type="body" sz="quarter" idx="15" hasCustomPrompt="1"/>
          </p:nvPr>
        </p:nvSpPr>
        <p:spPr>
          <a:xfrm>
            <a:off x="702623" y="1089025"/>
            <a:ext cx="7949252"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8" name="Content Placeholder 2">
            <a:extLst>
              <a:ext uri="{FF2B5EF4-FFF2-40B4-BE49-F238E27FC236}">
                <a16:creationId xmlns:a16="http://schemas.microsoft.com/office/drawing/2014/main" id="{97FF797D-D68B-448F-9EF9-8565E16D3A99}"/>
              </a:ext>
            </a:extLst>
          </p:cNvPr>
          <p:cNvSpPr>
            <a:spLocks noGrp="1"/>
          </p:cNvSpPr>
          <p:nvPr>
            <p:ph idx="1"/>
          </p:nvPr>
        </p:nvSpPr>
        <p:spPr>
          <a:xfrm>
            <a:off x="4656138" y="1592264"/>
            <a:ext cx="3884592" cy="4537073"/>
          </a:xfrm>
          <a:prstGeom prst="rect">
            <a:avLst/>
          </a:prstGeom>
        </p:spPr>
        <p:txBody>
          <a:bodyPr/>
          <a:lstStyle>
            <a:lvl2pPr defTabSz="6876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platzhalter 33">
            <a:extLst>
              <a:ext uri="{FF2B5EF4-FFF2-40B4-BE49-F238E27FC236}">
                <a16:creationId xmlns:a16="http://schemas.microsoft.com/office/drawing/2014/main" id="{CF808356-F1D3-4E54-96FE-067E9605134F}"/>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2" name="Datumsplatzhalter 1">
            <a:extLst>
              <a:ext uri="{FF2B5EF4-FFF2-40B4-BE49-F238E27FC236}">
                <a16:creationId xmlns:a16="http://schemas.microsoft.com/office/drawing/2014/main" id="{B4285318-182B-4275-82AD-58FC8AEAF9F0}"/>
              </a:ext>
            </a:extLst>
          </p:cNvPr>
          <p:cNvSpPr>
            <a:spLocks noGrp="1"/>
          </p:cNvSpPr>
          <p:nvPr>
            <p:ph type="dt" sz="half" idx="22"/>
          </p:nvPr>
        </p:nvSpPr>
        <p:spPr/>
        <p:txBody>
          <a:bodyPr/>
          <a:lstStyle/>
          <a:p>
            <a:fld id="{A31F12A2-29F2-48D2-BB94-D68938C37B0A}" type="datetime1">
              <a:rPr lang="en-US" smtClean="0"/>
              <a:t>4/16/2020</a:t>
            </a:fld>
            <a:endParaRPr lang="de-DE" dirty="0"/>
          </a:p>
        </p:txBody>
      </p:sp>
      <p:sp>
        <p:nvSpPr>
          <p:cNvPr id="3" name="Fußzeilenplatzhalter 2">
            <a:extLst>
              <a:ext uri="{FF2B5EF4-FFF2-40B4-BE49-F238E27FC236}">
                <a16:creationId xmlns:a16="http://schemas.microsoft.com/office/drawing/2014/main" id="{20C33625-2406-4F76-A793-8CCD27FB720C}"/>
              </a:ext>
            </a:extLst>
          </p:cNvPr>
          <p:cNvSpPr>
            <a:spLocks noGrp="1"/>
          </p:cNvSpPr>
          <p:nvPr>
            <p:ph type="ftr" sz="quarter" idx="23"/>
          </p:nvPr>
        </p:nvSpPr>
        <p:spPr/>
        <p:txBody>
          <a:bodyPr/>
          <a:lstStyle/>
          <a:p>
            <a:r>
              <a:rPr lang="de-DE"/>
              <a:t>Valentin Schwind</a:t>
            </a:r>
            <a:endParaRPr lang="de-DE" dirty="0"/>
          </a:p>
        </p:txBody>
      </p:sp>
      <p:sp>
        <p:nvSpPr>
          <p:cNvPr id="11" name="Foliennummernplatzhalter 10">
            <a:extLst>
              <a:ext uri="{FF2B5EF4-FFF2-40B4-BE49-F238E27FC236}">
                <a16:creationId xmlns:a16="http://schemas.microsoft.com/office/drawing/2014/main" id="{2A0482F7-AF8F-4B8B-9F26-77EADFAB94AF}"/>
              </a:ext>
            </a:extLst>
          </p:cNvPr>
          <p:cNvSpPr>
            <a:spLocks noGrp="1"/>
          </p:cNvSpPr>
          <p:nvPr>
            <p:ph type="sldNum" sz="quarter" idx="24"/>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222479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0057C3-E1B6-4280-AFCA-CC8AA7FC4FD8}"/>
              </a:ext>
            </a:extLst>
          </p:cNvPr>
          <p:cNvSpPr>
            <a:spLocks noGrp="1"/>
          </p:cNvSpPr>
          <p:nvPr>
            <p:ph type="title"/>
          </p:nvPr>
        </p:nvSpPr>
        <p:spPr>
          <a:xfrm>
            <a:off x="695327" y="115888"/>
            <a:ext cx="10801348" cy="973137"/>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3D9047DF-64CB-4B9C-95ED-E6ECC29134DE}"/>
              </a:ext>
            </a:extLst>
          </p:cNvPr>
          <p:cNvSpPr>
            <a:spLocks noGrp="1"/>
          </p:cNvSpPr>
          <p:nvPr>
            <p:ph type="body" sz="quarter" idx="13"/>
          </p:nvPr>
        </p:nvSpPr>
        <p:spPr>
          <a:xfrm>
            <a:off x="695327" y="1268412"/>
            <a:ext cx="10801348" cy="4860926"/>
          </a:xfrm>
          <a:prstGeom prst="rect">
            <a:avLst/>
          </a:prstGeom>
        </p:spPr>
        <p:txBody>
          <a:bodyPr/>
          <a:lstStyle>
            <a:lvl1pPr defTabSz="2844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platzhalter 33">
            <a:extLst>
              <a:ext uri="{FF2B5EF4-FFF2-40B4-BE49-F238E27FC236}">
                <a16:creationId xmlns:a16="http://schemas.microsoft.com/office/drawing/2014/main" id="{4670F045-806E-425A-86B4-32E0D5E863AA}"/>
              </a:ext>
            </a:extLst>
          </p:cNvPr>
          <p:cNvSpPr>
            <a:spLocks noGrp="1"/>
          </p:cNvSpPr>
          <p:nvPr>
            <p:ph type="body" sz="quarter" idx="21"/>
          </p:nvPr>
        </p:nvSpPr>
        <p:spPr>
          <a:xfrm>
            <a:off x="695325" y="6356350"/>
            <a:ext cx="5610225"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4" name="Datumsplatzhalter 3">
            <a:extLst>
              <a:ext uri="{FF2B5EF4-FFF2-40B4-BE49-F238E27FC236}">
                <a16:creationId xmlns:a16="http://schemas.microsoft.com/office/drawing/2014/main" id="{7C6BF1CC-3BAD-4BB9-B717-3F5D044B8E8E}"/>
              </a:ext>
            </a:extLst>
          </p:cNvPr>
          <p:cNvSpPr>
            <a:spLocks noGrp="1"/>
          </p:cNvSpPr>
          <p:nvPr>
            <p:ph type="dt" sz="half" idx="22"/>
          </p:nvPr>
        </p:nvSpPr>
        <p:spPr/>
        <p:txBody>
          <a:bodyPr/>
          <a:lstStyle/>
          <a:p>
            <a:fld id="{E5D8AC0A-8CC0-4832-8208-8178F2C4EBF9}" type="datetime1">
              <a:rPr lang="en-US" smtClean="0"/>
              <a:t>4/16/2020</a:t>
            </a:fld>
            <a:endParaRPr lang="de-DE" dirty="0"/>
          </a:p>
        </p:txBody>
      </p:sp>
      <p:sp>
        <p:nvSpPr>
          <p:cNvPr id="5" name="Fußzeilenplatzhalter 4">
            <a:extLst>
              <a:ext uri="{FF2B5EF4-FFF2-40B4-BE49-F238E27FC236}">
                <a16:creationId xmlns:a16="http://schemas.microsoft.com/office/drawing/2014/main" id="{7BAE4930-1E0B-4443-8FCC-3EF9232EF91C}"/>
              </a:ext>
            </a:extLst>
          </p:cNvPr>
          <p:cNvSpPr>
            <a:spLocks noGrp="1"/>
          </p:cNvSpPr>
          <p:nvPr>
            <p:ph type="ftr" sz="quarter" idx="23"/>
          </p:nvPr>
        </p:nvSpPr>
        <p:spPr/>
        <p:txBody>
          <a:bodyPr/>
          <a:lstStyle/>
          <a:p>
            <a:r>
              <a:rPr lang="de-DE"/>
              <a:t>Valentin Schwind</a:t>
            </a:r>
            <a:endParaRPr lang="de-DE" dirty="0"/>
          </a:p>
        </p:txBody>
      </p:sp>
      <p:sp>
        <p:nvSpPr>
          <p:cNvPr id="6" name="Foliennummernplatzhalter 5">
            <a:extLst>
              <a:ext uri="{FF2B5EF4-FFF2-40B4-BE49-F238E27FC236}">
                <a16:creationId xmlns:a16="http://schemas.microsoft.com/office/drawing/2014/main" id="{8939AC7A-0B0A-4434-9B1F-404C0CCD4F1C}"/>
              </a:ext>
            </a:extLst>
          </p:cNvPr>
          <p:cNvSpPr>
            <a:spLocks noGrp="1"/>
          </p:cNvSpPr>
          <p:nvPr>
            <p:ph type="sldNum" sz="quarter" idx="24"/>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35583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9339-D1CD-4C3D-9D0E-B6D872D3DEE3}"/>
              </a:ext>
            </a:extLst>
          </p:cNvPr>
          <p:cNvSpPr>
            <a:spLocks noGrp="1"/>
          </p:cNvSpPr>
          <p:nvPr>
            <p:ph type="title"/>
          </p:nvPr>
        </p:nvSpPr>
        <p:spPr>
          <a:xfrm>
            <a:off x="695325" y="1089026"/>
            <a:ext cx="10801349" cy="2879724"/>
          </a:xfrm>
          <a:prstGeom prst="rect">
            <a:avLst/>
          </a:prstGeo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F518CBDE-B184-4EA4-86DB-E669BB3BB899}"/>
              </a:ext>
            </a:extLst>
          </p:cNvPr>
          <p:cNvSpPr>
            <a:spLocks noGrp="1"/>
          </p:cNvSpPr>
          <p:nvPr>
            <p:ph type="body" idx="1"/>
          </p:nvPr>
        </p:nvSpPr>
        <p:spPr>
          <a:xfrm>
            <a:off x="695325" y="4089747"/>
            <a:ext cx="10801349" cy="2039591"/>
          </a:xfrm>
          <a:prstGeom prst="rect">
            <a:avLst/>
          </a:prstGeom>
        </p:spPr>
        <p:txBody>
          <a:bodyPr lIns="0"/>
          <a:lstStyle>
            <a:lvl1pPr marL="0" indent="0">
              <a:lnSpc>
                <a:spcPct val="10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1" name="Textplatzhalter 33">
            <a:extLst>
              <a:ext uri="{FF2B5EF4-FFF2-40B4-BE49-F238E27FC236}">
                <a16:creationId xmlns:a16="http://schemas.microsoft.com/office/drawing/2014/main" id="{4AFD0E6B-074F-4856-ADAE-6AFDE0AD3B83}"/>
              </a:ext>
            </a:extLst>
          </p:cNvPr>
          <p:cNvSpPr>
            <a:spLocks noGrp="1"/>
          </p:cNvSpPr>
          <p:nvPr>
            <p:ph type="body" sz="quarter" idx="21"/>
          </p:nvPr>
        </p:nvSpPr>
        <p:spPr>
          <a:xfrm>
            <a:off x="695326" y="6356350"/>
            <a:ext cx="830643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4" name="Datumsplatzhalter 3">
            <a:extLst>
              <a:ext uri="{FF2B5EF4-FFF2-40B4-BE49-F238E27FC236}">
                <a16:creationId xmlns:a16="http://schemas.microsoft.com/office/drawing/2014/main" id="{3C1BDC80-AA5D-4A78-98B0-C69933D7F526}"/>
              </a:ext>
            </a:extLst>
          </p:cNvPr>
          <p:cNvSpPr>
            <a:spLocks noGrp="1"/>
          </p:cNvSpPr>
          <p:nvPr>
            <p:ph type="dt" sz="half" idx="22"/>
          </p:nvPr>
        </p:nvSpPr>
        <p:spPr/>
        <p:txBody>
          <a:bodyPr/>
          <a:lstStyle/>
          <a:p>
            <a:fld id="{4467FFB0-8511-43F0-90E1-1C5F02E48CAD}" type="datetime1">
              <a:rPr lang="en-US" smtClean="0"/>
              <a:t>4/16/2020</a:t>
            </a:fld>
            <a:endParaRPr lang="de-DE" dirty="0"/>
          </a:p>
        </p:txBody>
      </p:sp>
      <p:sp>
        <p:nvSpPr>
          <p:cNvPr id="5" name="Fußzeilenplatzhalter 4">
            <a:extLst>
              <a:ext uri="{FF2B5EF4-FFF2-40B4-BE49-F238E27FC236}">
                <a16:creationId xmlns:a16="http://schemas.microsoft.com/office/drawing/2014/main" id="{720564B3-250D-42F0-9534-FD2B09C5F1B4}"/>
              </a:ext>
            </a:extLst>
          </p:cNvPr>
          <p:cNvSpPr>
            <a:spLocks noGrp="1"/>
          </p:cNvSpPr>
          <p:nvPr>
            <p:ph type="ftr" sz="quarter" idx="23"/>
          </p:nvPr>
        </p:nvSpPr>
        <p:spPr/>
        <p:txBody>
          <a:bodyPr/>
          <a:lstStyle/>
          <a:p>
            <a:r>
              <a:rPr lang="de-DE"/>
              <a:t>Valentin Schwind</a:t>
            </a:r>
            <a:endParaRPr lang="de-DE" dirty="0"/>
          </a:p>
        </p:txBody>
      </p:sp>
      <p:sp>
        <p:nvSpPr>
          <p:cNvPr id="6" name="Foliennummernplatzhalter 5">
            <a:extLst>
              <a:ext uri="{FF2B5EF4-FFF2-40B4-BE49-F238E27FC236}">
                <a16:creationId xmlns:a16="http://schemas.microsoft.com/office/drawing/2014/main" id="{0C36E6DB-4130-41F6-84C1-5598BFB23A9F}"/>
              </a:ext>
            </a:extLst>
          </p:cNvPr>
          <p:cNvSpPr>
            <a:spLocks noGrp="1"/>
          </p:cNvSpPr>
          <p:nvPr>
            <p:ph type="sldNum" sz="quarter" idx="24"/>
          </p:nvPr>
        </p:nvSpPr>
        <p:spPr/>
        <p:txBody>
          <a:body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414775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8FDFE9C0-FC18-49FC-9D3B-448B3038E2F6}"/>
              </a:ext>
            </a:extLst>
          </p:cNvPr>
          <p:cNvSpPr>
            <a:spLocks noGrp="1"/>
          </p:cNvSpPr>
          <p:nvPr>
            <p:ph type="dt" sz="half" idx="10"/>
          </p:nvPr>
        </p:nvSpPr>
        <p:spPr/>
        <p:txBody>
          <a:bodyPr/>
          <a:lstStyle/>
          <a:p>
            <a:fld id="{FEEC50B8-FC89-4A07-A1E8-40CA2CE25244}" type="datetime1">
              <a:rPr lang="en-US" smtClean="0"/>
              <a:t>4/16/2020</a:t>
            </a:fld>
            <a:endParaRPr lang="de-DE"/>
          </a:p>
        </p:txBody>
      </p:sp>
      <p:sp>
        <p:nvSpPr>
          <p:cNvPr id="8" name="Fußzeilenplatzhalter 7">
            <a:extLst>
              <a:ext uri="{FF2B5EF4-FFF2-40B4-BE49-F238E27FC236}">
                <a16:creationId xmlns:a16="http://schemas.microsoft.com/office/drawing/2014/main" id="{BCA537D9-DB87-462B-9880-94A85866FA1A}"/>
              </a:ext>
            </a:extLst>
          </p:cNvPr>
          <p:cNvSpPr>
            <a:spLocks noGrp="1"/>
          </p:cNvSpPr>
          <p:nvPr>
            <p:ph type="ftr" sz="quarter" idx="11"/>
          </p:nvPr>
        </p:nvSpPr>
        <p:spPr/>
        <p:txBody>
          <a:bodyPr/>
          <a:lstStyle/>
          <a:p>
            <a:r>
              <a:rPr lang="de-DE"/>
              <a:t>Valentin Schwind</a:t>
            </a:r>
            <a:endParaRPr lang="de-DE" dirty="0"/>
          </a:p>
        </p:txBody>
      </p:sp>
      <p:sp>
        <p:nvSpPr>
          <p:cNvPr id="9" name="Foliennummernplatzhalter 8">
            <a:extLst>
              <a:ext uri="{FF2B5EF4-FFF2-40B4-BE49-F238E27FC236}">
                <a16:creationId xmlns:a16="http://schemas.microsoft.com/office/drawing/2014/main" id="{816211B0-F335-4163-9F0F-D0713D573512}"/>
              </a:ext>
            </a:extLst>
          </p:cNvPr>
          <p:cNvSpPr>
            <a:spLocks noGrp="1"/>
          </p:cNvSpPr>
          <p:nvPr>
            <p:ph type="sldNum" sz="quarter" idx="12"/>
          </p:nvPr>
        </p:nvSpPr>
        <p:spPr/>
        <p:txBody>
          <a:bodyPr/>
          <a:lstStyle/>
          <a:p>
            <a:fld id="{C564DEAC-083F-4EA1-9D67-84BB3A537A3E}" type="slidenum">
              <a:rPr lang="de-DE" smtClean="0"/>
              <a:pPr/>
              <a:t>‹#›</a:t>
            </a:fld>
            <a:endParaRPr lang="de-DE"/>
          </a:p>
        </p:txBody>
      </p:sp>
      <p:sp>
        <p:nvSpPr>
          <p:cNvPr id="11" name="Textplatzhalter 33">
            <a:extLst>
              <a:ext uri="{FF2B5EF4-FFF2-40B4-BE49-F238E27FC236}">
                <a16:creationId xmlns:a16="http://schemas.microsoft.com/office/drawing/2014/main" id="{25091D95-C517-4494-818D-3614D52BC38C}"/>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237288"/>
          </a:xfrm>
        </p:spPr>
        <p:txBody>
          <a:bodyPr/>
          <a:lstStyle/>
          <a:p>
            <a:endParaRPr lang="de-DE" dirty="0"/>
          </a:p>
        </p:txBody>
      </p:sp>
      <p:sp>
        <p:nvSpPr>
          <p:cNvPr id="10" name="Textplatzhalter 33">
            <a:extLst>
              <a:ext uri="{FF2B5EF4-FFF2-40B4-BE49-F238E27FC236}">
                <a16:creationId xmlns:a16="http://schemas.microsoft.com/office/drawing/2014/main" id="{94CAE3FC-6193-4A75-93E4-FCAA1502D07A}"/>
              </a:ext>
            </a:extLst>
          </p:cNvPr>
          <p:cNvSpPr>
            <a:spLocks noGrp="1"/>
          </p:cNvSpPr>
          <p:nvPr>
            <p:ph type="body" sz="quarter" idx="23"/>
          </p:nvPr>
        </p:nvSpPr>
        <p:spPr>
          <a:xfrm>
            <a:off x="695325" y="5448563"/>
            <a:ext cx="10801350" cy="658789"/>
          </a:xfrm>
        </p:spPr>
        <p:txBody>
          <a:bodyPr lIns="0" tIns="0" rIns="0" bIns="0" anchor="b">
            <a:normAutofit/>
          </a:bodyPr>
          <a:lstStyle>
            <a:lvl1pPr marL="0" indent="0" algn="l">
              <a:spcBef>
                <a:spcPts val="0"/>
              </a:spcBef>
              <a:spcAft>
                <a:spcPts val="0"/>
              </a:spcAft>
              <a:buNone/>
              <a:defRPr sz="1400" b="0" baseline="0">
                <a:solidFill>
                  <a:schemeClr val="tx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228518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8FDFE9C0-FC18-49FC-9D3B-448B3038E2F6}"/>
              </a:ext>
            </a:extLst>
          </p:cNvPr>
          <p:cNvSpPr>
            <a:spLocks noGrp="1"/>
          </p:cNvSpPr>
          <p:nvPr>
            <p:ph type="dt" sz="half" idx="10"/>
          </p:nvPr>
        </p:nvSpPr>
        <p:spPr/>
        <p:txBody>
          <a:bodyPr/>
          <a:lstStyle/>
          <a:p>
            <a:fld id="{8EBAC9F4-C38F-42AB-AEAB-81E1E5FA7E70}" type="datetime1">
              <a:rPr lang="en-US" smtClean="0"/>
              <a:t>4/16/2020</a:t>
            </a:fld>
            <a:endParaRPr lang="de-DE"/>
          </a:p>
        </p:txBody>
      </p:sp>
      <p:sp>
        <p:nvSpPr>
          <p:cNvPr id="8" name="Fußzeilenplatzhalter 7">
            <a:extLst>
              <a:ext uri="{FF2B5EF4-FFF2-40B4-BE49-F238E27FC236}">
                <a16:creationId xmlns:a16="http://schemas.microsoft.com/office/drawing/2014/main" id="{BCA537D9-DB87-462B-9880-94A85866FA1A}"/>
              </a:ext>
            </a:extLst>
          </p:cNvPr>
          <p:cNvSpPr>
            <a:spLocks noGrp="1"/>
          </p:cNvSpPr>
          <p:nvPr>
            <p:ph type="ftr" sz="quarter" idx="11"/>
          </p:nvPr>
        </p:nvSpPr>
        <p:spPr/>
        <p:txBody>
          <a:bodyPr/>
          <a:lstStyle/>
          <a:p>
            <a:r>
              <a:rPr lang="de-DE"/>
              <a:t>Valentin Schwind</a:t>
            </a:r>
            <a:endParaRPr lang="de-DE" dirty="0"/>
          </a:p>
        </p:txBody>
      </p:sp>
      <p:sp>
        <p:nvSpPr>
          <p:cNvPr id="9" name="Foliennummernplatzhalter 8">
            <a:extLst>
              <a:ext uri="{FF2B5EF4-FFF2-40B4-BE49-F238E27FC236}">
                <a16:creationId xmlns:a16="http://schemas.microsoft.com/office/drawing/2014/main" id="{816211B0-F335-4163-9F0F-D0713D573512}"/>
              </a:ext>
            </a:extLst>
          </p:cNvPr>
          <p:cNvSpPr>
            <a:spLocks noGrp="1"/>
          </p:cNvSpPr>
          <p:nvPr>
            <p:ph type="sldNum" sz="quarter" idx="12"/>
          </p:nvPr>
        </p:nvSpPr>
        <p:spPr/>
        <p:txBody>
          <a:bodyPr/>
          <a:lstStyle/>
          <a:p>
            <a:fld id="{C564DEAC-083F-4EA1-9D67-84BB3A537A3E}" type="slidenum">
              <a:rPr lang="de-DE" smtClean="0"/>
              <a:pPr/>
              <a:t>‹#›</a:t>
            </a:fld>
            <a:endParaRPr lang="de-DE"/>
          </a:p>
        </p:txBody>
      </p:sp>
      <p:sp>
        <p:nvSpPr>
          <p:cNvPr id="11" name="Textplatzhalter 33">
            <a:extLst>
              <a:ext uri="{FF2B5EF4-FFF2-40B4-BE49-F238E27FC236}">
                <a16:creationId xmlns:a16="http://schemas.microsoft.com/office/drawing/2014/main" id="{25091D95-C517-4494-818D-3614D52BC38C}"/>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237288"/>
          </a:xfrm>
        </p:spPr>
        <p:txBody>
          <a:bodyPr/>
          <a:lstStyle>
            <a:lvl1pPr>
              <a:defRPr>
                <a:solidFill>
                  <a:schemeClr val="tx1"/>
                </a:solidFill>
              </a:defRPr>
            </a:lvl1pPr>
          </a:lstStyle>
          <a:p>
            <a:endParaRPr lang="de-DE" dirty="0"/>
          </a:p>
        </p:txBody>
      </p:sp>
      <p:sp>
        <p:nvSpPr>
          <p:cNvPr id="10" name="Textplatzhalter 33">
            <a:extLst>
              <a:ext uri="{FF2B5EF4-FFF2-40B4-BE49-F238E27FC236}">
                <a16:creationId xmlns:a16="http://schemas.microsoft.com/office/drawing/2014/main" id="{94CAE3FC-6193-4A75-93E4-FCAA1502D07A}"/>
              </a:ext>
            </a:extLst>
          </p:cNvPr>
          <p:cNvSpPr>
            <a:spLocks noGrp="1"/>
          </p:cNvSpPr>
          <p:nvPr>
            <p:ph type="body" sz="quarter" idx="23"/>
          </p:nvPr>
        </p:nvSpPr>
        <p:spPr>
          <a:xfrm>
            <a:off x="695325" y="430236"/>
            <a:ext cx="10801350" cy="658789"/>
          </a:xfrm>
        </p:spPr>
        <p:txBody>
          <a:bodyPr lIns="0" tIns="0" rIns="0" bIns="0" anchor="t">
            <a:normAutofit/>
          </a:bodyPr>
          <a:lstStyle>
            <a:lvl1pPr marL="0" indent="0" algn="l">
              <a:spcBef>
                <a:spcPts val="0"/>
              </a:spcBef>
              <a:spcAft>
                <a:spcPts val="0"/>
              </a:spcAft>
              <a:buNone/>
              <a:defRPr sz="1400" b="0" baseline="0">
                <a:solidFill>
                  <a:schemeClr val="tx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98871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1"/>
            <a:ext cx="3000786" cy="623375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Rectangle 14">
            <a:extLst>
              <a:ext uri="{FF2B5EF4-FFF2-40B4-BE49-F238E27FC236}">
                <a16:creationId xmlns:a16="http://schemas.microsoft.com/office/drawing/2014/main" id="{932AD0B1-3165-4B2D-B899-6312064BE865}"/>
              </a:ext>
            </a:extLst>
          </p:cNvPr>
          <p:cNvSpPr/>
          <p:nvPr userDrawn="1"/>
        </p:nvSpPr>
        <p:spPr>
          <a:xfrm rot="5400000">
            <a:off x="-370283" y="3371399"/>
            <a:ext cx="6858000" cy="115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3734790" y="365126"/>
            <a:ext cx="5341224" cy="723900"/>
          </a:xfrm>
        </p:spPr>
        <p:txBody>
          <a:bodyPr/>
          <a:lstStyle/>
          <a:p>
            <a:r>
              <a:rPr lang="en-US" dirty="0"/>
              <a:t>Click to edit Master title style</a:t>
            </a:r>
          </a:p>
        </p:txBody>
      </p:sp>
      <p:sp>
        <p:nvSpPr>
          <p:cNvPr id="19" name="Text Placeholder 18">
            <a:extLst>
              <a:ext uri="{FF2B5EF4-FFF2-40B4-BE49-F238E27FC236}">
                <a16:creationId xmlns:a16="http://schemas.microsoft.com/office/drawing/2014/main" id="{97F5D411-2DE6-483B-87D6-585923619774}"/>
              </a:ext>
            </a:extLst>
          </p:cNvPr>
          <p:cNvSpPr>
            <a:spLocks noGrp="1"/>
          </p:cNvSpPr>
          <p:nvPr>
            <p:ph type="body" sz="quarter" idx="13"/>
          </p:nvPr>
        </p:nvSpPr>
        <p:spPr>
          <a:xfrm>
            <a:off x="3734790" y="1592264"/>
            <a:ext cx="5341224" cy="44924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3734790" y="1089025"/>
            <a:ext cx="5341224"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729C9F29-9467-4790-A990-E3BA7DDC2150}"/>
              </a:ext>
            </a:extLst>
          </p:cNvPr>
          <p:cNvSpPr>
            <a:spLocks noGrp="1"/>
          </p:cNvSpPr>
          <p:nvPr>
            <p:ph type="dt" sz="half" idx="16"/>
          </p:nvPr>
        </p:nvSpPr>
        <p:spPr/>
        <p:txBody>
          <a:bodyPr/>
          <a:lstStyle/>
          <a:p>
            <a:fld id="{DF0F65FA-3537-44DD-B987-14D6BF6CF6F2}" type="datetime1">
              <a:rPr lang="en-US" smtClean="0"/>
              <a:t>4/16/2020</a:t>
            </a:fld>
            <a:endParaRPr lang="de-DE"/>
          </a:p>
        </p:txBody>
      </p:sp>
      <p:sp>
        <p:nvSpPr>
          <p:cNvPr id="4" name="Fußzeilenplatzhalter 3">
            <a:extLst>
              <a:ext uri="{FF2B5EF4-FFF2-40B4-BE49-F238E27FC236}">
                <a16:creationId xmlns:a16="http://schemas.microsoft.com/office/drawing/2014/main" id="{CD1AA870-E424-487E-9777-032CB20FB808}"/>
              </a:ext>
            </a:extLst>
          </p:cNvPr>
          <p:cNvSpPr>
            <a:spLocks noGrp="1"/>
          </p:cNvSpPr>
          <p:nvPr>
            <p:ph type="ftr" sz="quarter" idx="17"/>
          </p:nvPr>
        </p:nvSpPr>
        <p:spPr/>
        <p:txBody>
          <a:bodyPr/>
          <a:lstStyle/>
          <a:p>
            <a:r>
              <a:rPr lang="de-DE"/>
              <a:t>Valentin Schwind</a:t>
            </a:r>
            <a:endParaRPr lang="de-DE" dirty="0"/>
          </a:p>
        </p:txBody>
      </p:sp>
      <p:sp>
        <p:nvSpPr>
          <p:cNvPr id="5" name="Foliennummernplatzhalter 4">
            <a:extLst>
              <a:ext uri="{FF2B5EF4-FFF2-40B4-BE49-F238E27FC236}">
                <a16:creationId xmlns:a16="http://schemas.microsoft.com/office/drawing/2014/main" id="{1B620C02-7CF1-46A5-9245-1E7D7C8FFA6C}"/>
              </a:ext>
            </a:extLst>
          </p:cNvPr>
          <p:cNvSpPr>
            <a:spLocks noGrp="1"/>
          </p:cNvSpPr>
          <p:nvPr>
            <p:ph type="sldNum" sz="quarter" idx="18"/>
          </p:nvPr>
        </p:nvSpPr>
        <p:spPr/>
        <p:txBody>
          <a:bodyPr/>
          <a:lstStyle/>
          <a:p>
            <a:fld id="{C564DEAC-083F-4EA1-9D67-84BB3A537A3E}" type="slidenum">
              <a:rPr lang="de-DE" smtClean="0"/>
              <a:pPr/>
              <a:t>‹#›</a:t>
            </a:fld>
            <a:endParaRPr lang="de-DE"/>
          </a:p>
        </p:txBody>
      </p:sp>
      <p:sp>
        <p:nvSpPr>
          <p:cNvPr id="16" name="Textplatzhalter 33">
            <a:extLst>
              <a:ext uri="{FF2B5EF4-FFF2-40B4-BE49-F238E27FC236}">
                <a16:creationId xmlns:a16="http://schemas.microsoft.com/office/drawing/2014/main" id="{F242F43B-6E1D-4F28-8F19-19918A2E6F6E}"/>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400510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B15FE-2D2F-4B97-B98A-CD16A1CC59A0}"/>
              </a:ext>
            </a:extLst>
          </p:cNvPr>
          <p:cNvSpPr>
            <a:spLocks noGrp="1"/>
          </p:cNvSpPr>
          <p:nvPr>
            <p:ph type="pic" idx="1"/>
          </p:nvPr>
        </p:nvSpPr>
        <p:spPr>
          <a:xfrm>
            <a:off x="0" y="3968751"/>
            <a:ext cx="8651875" cy="226500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Rectangle 14">
            <a:extLst>
              <a:ext uri="{FF2B5EF4-FFF2-40B4-BE49-F238E27FC236}">
                <a16:creationId xmlns:a16="http://schemas.microsoft.com/office/drawing/2014/main" id="{932AD0B1-3165-4B2D-B899-6312064BE865}"/>
              </a:ext>
            </a:extLst>
          </p:cNvPr>
          <p:cNvSpPr/>
          <p:nvPr userDrawn="1"/>
        </p:nvSpPr>
        <p:spPr>
          <a:xfrm>
            <a:off x="0" y="3846158"/>
            <a:ext cx="8651875" cy="12259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itle 16">
            <a:extLst>
              <a:ext uri="{FF2B5EF4-FFF2-40B4-BE49-F238E27FC236}">
                <a16:creationId xmlns:a16="http://schemas.microsoft.com/office/drawing/2014/main" id="{C3CB6C37-C5A3-4C73-9F3D-27E4BE6AAA49}"/>
              </a:ext>
            </a:extLst>
          </p:cNvPr>
          <p:cNvSpPr>
            <a:spLocks noGrp="1"/>
          </p:cNvSpPr>
          <p:nvPr>
            <p:ph type="title"/>
          </p:nvPr>
        </p:nvSpPr>
        <p:spPr>
          <a:xfrm>
            <a:off x="695325" y="365126"/>
            <a:ext cx="10801349" cy="723900"/>
          </a:xfrm>
        </p:spPr>
        <p:txBody>
          <a:bodyPr/>
          <a:lstStyle/>
          <a:p>
            <a:r>
              <a:rPr lang="en-US" dirty="0"/>
              <a:t>Click to edit Master title style</a:t>
            </a:r>
          </a:p>
        </p:txBody>
      </p:sp>
      <p:sp>
        <p:nvSpPr>
          <p:cNvPr id="19" name="Text Placeholder 18">
            <a:extLst>
              <a:ext uri="{FF2B5EF4-FFF2-40B4-BE49-F238E27FC236}">
                <a16:creationId xmlns:a16="http://schemas.microsoft.com/office/drawing/2014/main" id="{97F5D411-2DE6-483B-87D6-585923619774}"/>
              </a:ext>
            </a:extLst>
          </p:cNvPr>
          <p:cNvSpPr>
            <a:spLocks noGrp="1"/>
          </p:cNvSpPr>
          <p:nvPr>
            <p:ph type="body" sz="quarter" idx="13"/>
          </p:nvPr>
        </p:nvSpPr>
        <p:spPr>
          <a:xfrm>
            <a:off x="695326" y="1811916"/>
            <a:ext cx="7956549" cy="203799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a:extLst>
              <a:ext uri="{FF2B5EF4-FFF2-40B4-BE49-F238E27FC236}">
                <a16:creationId xmlns:a16="http://schemas.microsoft.com/office/drawing/2014/main" id="{7AD510D0-BC02-41A3-BF1B-4BEBF1628E88}"/>
              </a:ext>
            </a:extLst>
          </p:cNvPr>
          <p:cNvSpPr>
            <a:spLocks noGrp="1"/>
          </p:cNvSpPr>
          <p:nvPr>
            <p:ph type="body" sz="quarter" idx="15" hasCustomPrompt="1"/>
          </p:nvPr>
        </p:nvSpPr>
        <p:spPr>
          <a:xfrm>
            <a:off x="695327" y="1089025"/>
            <a:ext cx="10801348" cy="503239"/>
          </a:xfrm>
          <a:prstGeom prst="rect">
            <a:avLst/>
          </a:prstGeom>
        </p:spPr>
        <p:txBody>
          <a:bodyPr lIns="0" tIns="36000" rIns="0" bIns="0">
            <a:noAutofit/>
          </a:bodyPr>
          <a:lstStyle>
            <a:lvl1pPr marL="0" indent="0">
              <a:buNone/>
              <a:defRPr sz="2000" b="1" i="0">
                <a:solidFill>
                  <a:srgbClr val="00B0F0"/>
                </a:solidFill>
                <a:latin typeface="+mj-lt"/>
              </a:defRPr>
            </a:lvl1pPr>
            <a:lvl2pPr marL="457178" indent="0">
              <a:buNone/>
              <a:defRPr sz="1400" b="0" i="0">
                <a:solidFill>
                  <a:srgbClr val="00B0F0"/>
                </a:solidFill>
                <a:latin typeface="HelveticaNeueLT Std Med" panose="020B0604020202020204" pitchFamily="34" charset="0"/>
              </a:defRPr>
            </a:lvl2pPr>
            <a:lvl3pPr marL="914354" indent="0">
              <a:buNone/>
              <a:defRPr sz="1200" b="0" i="0">
                <a:solidFill>
                  <a:srgbClr val="00B0F0"/>
                </a:solidFill>
                <a:latin typeface="HelveticaNeueLT Std Med" panose="020B0604020202020204" pitchFamily="34" charset="0"/>
              </a:defRPr>
            </a:lvl3pPr>
            <a:lvl4pPr marL="1371532" indent="0">
              <a:buNone/>
              <a:defRPr sz="1100" b="0" i="0">
                <a:solidFill>
                  <a:srgbClr val="00B0F0"/>
                </a:solidFill>
                <a:latin typeface="HelveticaNeueLT Std Med" panose="020B0604020202020204" pitchFamily="34" charset="0"/>
              </a:defRPr>
            </a:lvl4pPr>
            <a:lvl5pPr marL="1828709" indent="0">
              <a:buNone/>
              <a:defRPr sz="1100" b="0" i="0">
                <a:solidFill>
                  <a:srgbClr val="00B0F0"/>
                </a:solidFill>
                <a:latin typeface="HelveticaNeueLT Std Med" panose="020B0604020202020204" pitchFamily="34" charset="0"/>
              </a:defRPr>
            </a:lvl5pPr>
          </a:lstStyle>
          <a:p>
            <a:pPr lvl="0"/>
            <a:r>
              <a:rPr lang="en-US" dirty="0"/>
              <a:t>Click to edit Master subtitle style</a:t>
            </a:r>
          </a:p>
        </p:txBody>
      </p:sp>
      <p:sp>
        <p:nvSpPr>
          <p:cNvPr id="2" name="Datumsplatzhalter 1">
            <a:extLst>
              <a:ext uri="{FF2B5EF4-FFF2-40B4-BE49-F238E27FC236}">
                <a16:creationId xmlns:a16="http://schemas.microsoft.com/office/drawing/2014/main" id="{D46B8C75-D5B2-4AC9-8C30-F373F3B7AE36}"/>
              </a:ext>
            </a:extLst>
          </p:cNvPr>
          <p:cNvSpPr>
            <a:spLocks noGrp="1"/>
          </p:cNvSpPr>
          <p:nvPr>
            <p:ph type="dt" sz="half" idx="16"/>
          </p:nvPr>
        </p:nvSpPr>
        <p:spPr/>
        <p:txBody>
          <a:bodyPr/>
          <a:lstStyle/>
          <a:p>
            <a:fld id="{CC10FFCE-489A-4035-9E81-616285FE8385}" type="datetime1">
              <a:rPr lang="en-US" smtClean="0"/>
              <a:t>4/16/2020</a:t>
            </a:fld>
            <a:endParaRPr lang="de-DE"/>
          </a:p>
        </p:txBody>
      </p:sp>
      <p:sp>
        <p:nvSpPr>
          <p:cNvPr id="4" name="Fußzeilenplatzhalter 3">
            <a:extLst>
              <a:ext uri="{FF2B5EF4-FFF2-40B4-BE49-F238E27FC236}">
                <a16:creationId xmlns:a16="http://schemas.microsoft.com/office/drawing/2014/main" id="{6F017C71-5FC7-42A7-83BA-25BA02E968C9}"/>
              </a:ext>
            </a:extLst>
          </p:cNvPr>
          <p:cNvSpPr>
            <a:spLocks noGrp="1"/>
          </p:cNvSpPr>
          <p:nvPr>
            <p:ph type="ftr" sz="quarter" idx="17"/>
          </p:nvPr>
        </p:nvSpPr>
        <p:spPr/>
        <p:txBody>
          <a:bodyPr/>
          <a:lstStyle/>
          <a:p>
            <a:r>
              <a:rPr lang="de-DE"/>
              <a:t>Valentin Schwind</a:t>
            </a:r>
            <a:endParaRPr lang="de-DE" dirty="0"/>
          </a:p>
        </p:txBody>
      </p:sp>
      <p:sp>
        <p:nvSpPr>
          <p:cNvPr id="5" name="Foliennummernplatzhalter 4">
            <a:extLst>
              <a:ext uri="{FF2B5EF4-FFF2-40B4-BE49-F238E27FC236}">
                <a16:creationId xmlns:a16="http://schemas.microsoft.com/office/drawing/2014/main" id="{8C3859DE-9B48-4A38-B4ED-4B67BB102778}"/>
              </a:ext>
            </a:extLst>
          </p:cNvPr>
          <p:cNvSpPr>
            <a:spLocks noGrp="1"/>
          </p:cNvSpPr>
          <p:nvPr>
            <p:ph type="sldNum" sz="quarter" idx="18"/>
          </p:nvPr>
        </p:nvSpPr>
        <p:spPr/>
        <p:txBody>
          <a:bodyPr/>
          <a:lstStyle/>
          <a:p>
            <a:fld id="{C564DEAC-083F-4EA1-9D67-84BB3A537A3E}" type="slidenum">
              <a:rPr lang="de-DE" smtClean="0"/>
              <a:pPr/>
              <a:t>‹#›</a:t>
            </a:fld>
            <a:endParaRPr lang="de-DE"/>
          </a:p>
        </p:txBody>
      </p:sp>
      <p:sp>
        <p:nvSpPr>
          <p:cNvPr id="16" name="Textplatzhalter 33">
            <a:extLst>
              <a:ext uri="{FF2B5EF4-FFF2-40B4-BE49-F238E27FC236}">
                <a16:creationId xmlns:a16="http://schemas.microsoft.com/office/drawing/2014/main" id="{64429B62-8741-49E0-AB30-FF383524DCDF}"/>
              </a:ext>
            </a:extLst>
          </p:cNvPr>
          <p:cNvSpPr>
            <a:spLocks noGrp="1"/>
          </p:cNvSpPr>
          <p:nvPr>
            <p:ph type="body" sz="quarter" idx="21"/>
          </p:nvPr>
        </p:nvSpPr>
        <p:spPr>
          <a:xfrm>
            <a:off x="695326" y="6356350"/>
            <a:ext cx="5610224" cy="365125"/>
          </a:xfrm>
        </p:spPr>
        <p:txBody>
          <a:bodyPr lIns="0" tIns="0" rIns="0" bIns="0" anchor="ctr">
            <a:normAutofit/>
          </a:bodyPr>
          <a:lstStyle>
            <a:lvl1pPr marL="0" indent="0" algn="l">
              <a:spcBef>
                <a:spcPts val="0"/>
              </a:spcBef>
              <a:spcAft>
                <a:spcPts val="0"/>
              </a:spcAft>
              <a:buNone/>
              <a:defRPr sz="16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365306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A914B142-9A3C-4A05-98CF-6ECAAF874762}"/>
              </a:ext>
            </a:extLst>
          </p:cNvPr>
          <p:cNvSpPr/>
          <p:nvPr userDrawn="1"/>
        </p:nvSpPr>
        <p:spPr>
          <a:xfrm>
            <a:off x="8668084" y="6237963"/>
            <a:ext cx="3523915" cy="620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833A2633-E822-4B21-A181-3E155CEA4670}"/>
              </a:ext>
            </a:extLst>
          </p:cNvPr>
          <p:cNvSpPr/>
          <p:nvPr userDrawn="1"/>
        </p:nvSpPr>
        <p:spPr>
          <a:xfrm>
            <a:off x="0" y="6237963"/>
            <a:ext cx="8651874" cy="6200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 Placeholder 11">
            <a:extLst>
              <a:ext uri="{FF2B5EF4-FFF2-40B4-BE49-F238E27FC236}">
                <a16:creationId xmlns:a16="http://schemas.microsoft.com/office/drawing/2014/main" id="{65909326-5AF4-4A88-97FF-ECA0369798D8}"/>
              </a:ext>
            </a:extLst>
          </p:cNvPr>
          <p:cNvSpPr>
            <a:spLocks noGrp="1"/>
          </p:cNvSpPr>
          <p:nvPr>
            <p:ph type="body" idx="1"/>
          </p:nvPr>
        </p:nvSpPr>
        <p:spPr>
          <a:xfrm>
            <a:off x="695326" y="1592263"/>
            <a:ext cx="7956550" cy="45370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2">
            <a:extLst>
              <a:ext uri="{FF2B5EF4-FFF2-40B4-BE49-F238E27FC236}">
                <a16:creationId xmlns:a16="http://schemas.microsoft.com/office/drawing/2014/main" id="{0EB72566-25B1-4AC5-8DFD-74DB68298277}"/>
              </a:ext>
            </a:extLst>
          </p:cNvPr>
          <p:cNvSpPr>
            <a:spLocks noGrp="1"/>
          </p:cNvSpPr>
          <p:nvPr>
            <p:ph type="title"/>
          </p:nvPr>
        </p:nvSpPr>
        <p:spPr>
          <a:xfrm>
            <a:off x="695325" y="136525"/>
            <a:ext cx="10801349" cy="952501"/>
          </a:xfrm>
          <a:prstGeom prst="rect">
            <a:avLst/>
          </a:prstGeom>
        </p:spPr>
        <p:txBody>
          <a:bodyPr vert="horz" lIns="0" tIns="0" rIns="0" bIns="0" rtlCol="0" anchor="b" anchorCtr="0">
            <a:noAutofit/>
          </a:bodyPr>
          <a:lstStyle/>
          <a:p>
            <a:r>
              <a:rPr lang="en-US" dirty="0"/>
              <a:t>Click to edit Master title style</a:t>
            </a:r>
          </a:p>
        </p:txBody>
      </p:sp>
      <p:sp>
        <p:nvSpPr>
          <p:cNvPr id="20" name="Datumsplatzhalter 19">
            <a:extLst>
              <a:ext uri="{FF2B5EF4-FFF2-40B4-BE49-F238E27FC236}">
                <a16:creationId xmlns:a16="http://schemas.microsoft.com/office/drawing/2014/main" id="{13EFEA2E-EA03-4D81-9489-7647000D9BE7}"/>
              </a:ext>
            </a:extLst>
          </p:cNvPr>
          <p:cNvSpPr>
            <a:spLocks noGrp="1"/>
          </p:cNvSpPr>
          <p:nvPr>
            <p:ph type="dt" sz="half" idx="2"/>
          </p:nvPr>
        </p:nvSpPr>
        <p:spPr>
          <a:xfrm>
            <a:off x="6305550" y="6352598"/>
            <a:ext cx="1225549" cy="365125"/>
          </a:xfrm>
          <a:prstGeom prst="rect">
            <a:avLst/>
          </a:prstGeom>
        </p:spPr>
        <p:txBody>
          <a:bodyPr vert="horz" lIns="91440" tIns="45720" rIns="91440" bIns="45720" rtlCol="0" anchor="ctr"/>
          <a:lstStyle>
            <a:lvl1pPr algn="r">
              <a:defRPr sz="1600" b="0">
                <a:solidFill>
                  <a:schemeClr val="bg1"/>
                </a:solidFill>
              </a:defRPr>
            </a:lvl1pPr>
          </a:lstStyle>
          <a:p>
            <a:fld id="{D63FBE7B-85BE-4FBC-9F71-D48AFE2C9C1F}" type="datetime1">
              <a:rPr lang="en-US" smtClean="0"/>
              <a:t>4/16/2020</a:t>
            </a:fld>
            <a:endParaRPr lang="de-DE" dirty="0"/>
          </a:p>
        </p:txBody>
      </p:sp>
      <p:sp>
        <p:nvSpPr>
          <p:cNvPr id="21" name="Fußzeilenplatzhalter 20">
            <a:extLst>
              <a:ext uri="{FF2B5EF4-FFF2-40B4-BE49-F238E27FC236}">
                <a16:creationId xmlns:a16="http://schemas.microsoft.com/office/drawing/2014/main" id="{DFBBA49C-F52C-4DF5-97C3-1E373625C25A}"/>
              </a:ext>
            </a:extLst>
          </p:cNvPr>
          <p:cNvSpPr>
            <a:spLocks noGrp="1"/>
          </p:cNvSpPr>
          <p:nvPr>
            <p:ph type="ftr" sz="quarter" idx="3"/>
          </p:nvPr>
        </p:nvSpPr>
        <p:spPr>
          <a:xfrm>
            <a:off x="8791074" y="6352598"/>
            <a:ext cx="3245350" cy="365125"/>
          </a:xfrm>
          <a:prstGeom prst="rect">
            <a:avLst/>
          </a:prstGeom>
        </p:spPr>
        <p:txBody>
          <a:bodyPr vert="horz" lIns="91440" tIns="45720" rIns="91440" bIns="45720" rtlCol="0" anchor="ctr"/>
          <a:lstStyle>
            <a:lvl1pPr algn="ctr" defTabSz="363600">
              <a:defRPr sz="1600" b="0">
                <a:solidFill>
                  <a:schemeClr val="bg1"/>
                </a:solidFill>
              </a:defRPr>
            </a:lvl1pPr>
          </a:lstStyle>
          <a:p>
            <a:r>
              <a:rPr lang="de-DE"/>
              <a:t>Valentin Schwind</a:t>
            </a:r>
            <a:endParaRPr lang="de-DE" dirty="0"/>
          </a:p>
        </p:txBody>
      </p:sp>
      <p:sp>
        <p:nvSpPr>
          <p:cNvPr id="22" name="Foliennummernplatzhalter 21">
            <a:extLst>
              <a:ext uri="{FF2B5EF4-FFF2-40B4-BE49-F238E27FC236}">
                <a16:creationId xmlns:a16="http://schemas.microsoft.com/office/drawing/2014/main" id="{60C13802-11A0-4808-BF6B-86CEA24AB3A0}"/>
              </a:ext>
            </a:extLst>
          </p:cNvPr>
          <p:cNvSpPr>
            <a:spLocks noGrp="1"/>
          </p:cNvSpPr>
          <p:nvPr>
            <p:ph type="sldNum" sz="quarter" idx="4"/>
          </p:nvPr>
        </p:nvSpPr>
        <p:spPr>
          <a:xfrm>
            <a:off x="7686675" y="6359905"/>
            <a:ext cx="783138" cy="365125"/>
          </a:xfrm>
          <a:prstGeom prst="rect">
            <a:avLst/>
          </a:prstGeom>
        </p:spPr>
        <p:txBody>
          <a:bodyPr vert="horz" lIns="91440" tIns="45720" rIns="91440" bIns="45720" rtlCol="0" anchor="ctr"/>
          <a:lstStyle>
            <a:lvl1pPr algn="r">
              <a:defRPr sz="1600" b="0">
                <a:solidFill>
                  <a:schemeClr val="bg1"/>
                </a:solidFill>
              </a:defRPr>
            </a:lvl1pPr>
          </a:lstStyle>
          <a:p>
            <a:fld id="{C564DEAC-083F-4EA1-9D67-84BB3A537A3E}" type="slidenum">
              <a:rPr lang="de-DE" smtClean="0"/>
              <a:pPr/>
              <a:t>‹#›</a:t>
            </a:fld>
            <a:endParaRPr lang="de-DE" dirty="0"/>
          </a:p>
        </p:txBody>
      </p:sp>
    </p:spTree>
    <p:extLst>
      <p:ext uri="{BB962C8B-B14F-4D97-AF65-F5344CB8AC3E}">
        <p14:creationId xmlns:p14="http://schemas.microsoft.com/office/powerpoint/2010/main" val="73755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51" r:id="rId5"/>
    <p:sldLayoutId id="2147483655" r:id="rId6"/>
    <p:sldLayoutId id="2147483682" r:id="rId7"/>
    <p:sldLayoutId id="2147483657" r:id="rId8"/>
    <p:sldLayoutId id="2147483660" r:id="rId9"/>
    <p:sldLayoutId id="2147483661" r:id="rId10"/>
    <p:sldLayoutId id="2147483680" r:id="rId11"/>
    <p:sldLayoutId id="2147483681" r:id="rId12"/>
    <p:sldLayoutId id="2147483683" r:id="rId13"/>
  </p:sldLayoutIdLst>
  <p:hf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85750" marR="0" indent="-285750" algn="l" defTabSz="284400" rtl="0" eaLnBrk="1" fontAlgn="auto" latinLnBrk="0" hangingPunct="1">
        <a:lnSpc>
          <a:spcPct val="90000"/>
        </a:lnSpc>
        <a:spcBef>
          <a:spcPts val="500"/>
        </a:spcBef>
        <a:spcAft>
          <a:spcPts val="600"/>
        </a:spcAft>
        <a:buClr>
          <a:srgbClr val="00B0F0"/>
        </a:buClr>
        <a:buSzPts val="2400"/>
        <a:buFont typeface="Wingdings" panose="05000000000000000000" pitchFamily="2" charset="2"/>
        <a:buChar char="§"/>
        <a:tabLst/>
        <a:defRPr lang="en-US" sz="2200" kern="1200" noProof="0" dirty="0">
          <a:solidFill>
            <a:schemeClr val="tx1"/>
          </a:solidFill>
          <a:latin typeface="Arial" panose="020B0604020202020204" pitchFamily="34" charset="0"/>
          <a:ea typeface="+mn-ea"/>
          <a:cs typeface="Arial" panose="020B0604020202020204" pitchFamily="34" charset="0"/>
        </a:defRPr>
      </a:lvl1pPr>
      <a:lvl2pPr marL="538163"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808038"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077913" indent="-182563"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346200" indent="-180975" algn="l" defTabSz="914400" rtl="0" eaLnBrk="1" latinLnBrk="0" hangingPunct="1">
        <a:lnSpc>
          <a:spcPct val="90000"/>
        </a:lnSpc>
        <a:spcBef>
          <a:spcPts val="500"/>
        </a:spcBef>
        <a:spcAft>
          <a:spcPts val="600"/>
        </a:spcAft>
        <a:buClr>
          <a:srgbClr val="00B0F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582" userDrawn="1">
          <p15:clr>
            <a:srgbClr val="F26B43"/>
          </p15:clr>
        </p15:guide>
        <p15:guide id="3" pos="2933" userDrawn="1">
          <p15:clr>
            <a:srgbClr val="F26B43"/>
          </p15:clr>
        </p15:guide>
        <p15:guide id="4" pos="5450" userDrawn="1">
          <p15:clr>
            <a:srgbClr val="F26B43"/>
          </p15:clr>
        </p15:guide>
        <p15:guide id="5" orient="horz" pos="2500" userDrawn="1">
          <p15:clr>
            <a:srgbClr val="F26B43"/>
          </p15:clr>
        </p15:guide>
        <p15:guide id="6" orient="horz" pos="3929" userDrawn="1">
          <p15:clr>
            <a:srgbClr val="F26B43"/>
          </p15:clr>
        </p15:guide>
        <p15:guide id="7" orient="horz" pos="3997" userDrawn="1">
          <p15:clr>
            <a:srgbClr val="F26B43"/>
          </p15:clr>
        </p15:guide>
        <p15:guide id="8" orient="horz" pos="73" userDrawn="1">
          <p15:clr>
            <a:srgbClr val="F26B43"/>
          </p15:clr>
        </p15:guide>
        <p15:guide id="9" orient="horz" pos="686" userDrawn="1">
          <p15:clr>
            <a:srgbClr val="F26B43"/>
          </p15:clr>
        </p15:guide>
        <p15:guide id="10" orient="horz" pos="1003" userDrawn="1">
          <p15:clr>
            <a:srgbClr val="F26B43"/>
          </p15:clr>
        </p15:guide>
        <p15:guide id="11" pos="7242" userDrawn="1">
          <p15:clr>
            <a:srgbClr val="F26B43"/>
          </p15:clr>
        </p15:guide>
        <p15:guide id="12" orient="horz" pos="799" userDrawn="1">
          <p15:clr>
            <a:srgbClr val="F26B43"/>
          </p15:clr>
        </p15:guide>
        <p15:guide id="13"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ngroup.co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875452-D548-4EEC-BA89-DE48BBA11484}"/>
              </a:ext>
            </a:extLst>
          </p:cNvPr>
          <p:cNvSpPr>
            <a:spLocks noGrp="1"/>
          </p:cNvSpPr>
          <p:nvPr>
            <p:ph type="ctrTitle"/>
          </p:nvPr>
        </p:nvSpPr>
        <p:spPr/>
        <p:txBody>
          <a:bodyPr/>
          <a:lstStyle/>
          <a:p>
            <a:r>
              <a:rPr lang="de-DE" dirty="0" err="1"/>
              <a:t>Heuristic</a:t>
            </a:r>
            <a:r>
              <a:rPr lang="de-DE" dirty="0"/>
              <a:t> Evaluation</a:t>
            </a:r>
          </a:p>
        </p:txBody>
      </p:sp>
      <p:sp>
        <p:nvSpPr>
          <p:cNvPr id="2" name="Subtitle 1">
            <a:extLst>
              <a:ext uri="{FF2B5EF4-FFF2-40B4-BE49-F238E27FC236}">
                <a16:creationId xmlns:a16="http://schemas.microsoft.com/office/drawing/2014/main" id="{165E0CA5-279E-4290-85DD-85D33AC6ADB8}"/>
              </a:ext>
            </a:extLst>
          </p:cNvPr>
          <p:cNvSpPr>
            <a:spLocks noGrp="1"/>
          </p:cNvSpPr>
          <p:nvPr>
            <p:ph type="subTitle" idx="1"/>
          </p:nvPr>
        </p:nvSpPr>
        <p:spPr/>
        <p:txBody>
          <a:bodyPr/>
          <a:lstStyle/>
          <a:p>
            <a:endParaRPr lang="de-DE" dirty="0"/>
          </a:p>
        </p:txBody>
      </p:sp>
      <p:sp>
        <p:nvSpPr>
          <p:cNvPr id="6" name="Picture Placeholder 5">
            <a:extLst>
              <a:ext uri="{FF2B5EF4-FFF2-40B4-BE49-F238E27FC236}">
                <a16:creationId xmlns:a16="http://schemas.microsoft.com/office/drawing/2014/main" id="{6F3F3A4F-BC17-4AE8-9758-0AAD46F9E98C}"/>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8EFA302C-227C-42D3-9079-67A2AA13211A}"/>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DF8B84DB-4D4B-42B3-9DF1-0C803E98E93E}"/>
              </a:ext>
            </a:extLst>
          </p:cNvPr>
          <p:cNvSpPr>
            <a:spLocks noGrp="1"/>
          </p:cNvSpPr>
          <p:nvPr>
            <p:ph type="pic" sz="quarter" idx="17"/>
          </p:nvPr>
        </p:nvSpPr>
        <p:spPr/>
      </p:sp>
      <p:sp>
        <p:nvSpPr>
          <p:cNvPr id="7" name="Text Placeholder 6">
            <a:extLst>
              <a:ext uri="{FF2B5EF4-FFF2-40B4-BE49-F238E27FC236}">
                <a16:creationId xmlns:a16="http://schemas.microsoft.com/office/drawing/2014/main" id="{3D6A52E9-D2F7-4276-AA42-83B9923BA668}"/>
              </a:ext>
            </a:extLst>
          </p:cNvPr>
          <p:cNvSpPr>
            <a:spLocks noGrp="1"/>
          </p:cNvSpPr>
          <p:nvPr>
            <p:ph type="body" sz="quarter" idx="21"/>
          </p:nvPr>
        </p:nvSpPr>
        <p:spPr>
          <a:xfrm>
            <a:off x="2002971" y="6356350"/>
            <a:ext cx="5798458" cy="365125"/>
          </a:xfrm>
        </p:spPr>
        <p:txBody>
          <a:bodyPr>
            <a:normAutofit/>
          </a:bodyPr>
          <a:lstStyle/>
          <a:p>
            <a:r>
              <a:rPr lang="en-US" sz="1200" dirty="0"/>
              <a:t>The following content is licensed under a Creative Commons Attribution 4.0 International license (CC BY-SA 4.0)</a:t>
            </a:r>
          </a:p>
        </p:txBody>
      </p:sp>
      <p:sp>
        <p:nvSpPr>
          <p:cNvPr id="10" name="Picture Placeholder 9">
            <a:extLst>
              <a:ext uri="{FF2B5EF4-FFF2-40B4-BE49-F238E27FC236}">
                <a16:creationId xmlns:a16="http://schemas.microsoft.com/office/drawing/2014/main" id="{ACE3EC48-A42B-4E6A-8EC5-8CB4120AE59D}"/>
              </a:ext>
            </a:extLst>
          </p:cNvPr>
          <p:cNvSpPr>
            <a:spLocks noGrp="1"/>
          </p:cNvSpPr>
          <p:nvPr>
            <p:ph type="pic" sz="quarter" idx="25"/>
          </p:nvPr>
        </p:nvSpPr>
        <p:spPr/>
      </p:sp>
      <p:sp>
        <p:nvSpPr>
          <p:cNvPr id="28" name="Fußzeilenplatzhalter 27">
            <a:extLst>
              <a:ext uri="{FF2B5EF4-FFF2-40B4-BE49-F238E27FC236}">
                <a16:creationId xmlns:a16="http://schemas.microsoft.com/office/drawing/2014/main" id="{A14D6A10-FCBD-43C4-9B24-CD6428E5EA65}"/>
              </a:ext>
            </a:extLst>
          </p:cNvPr>
          <p:cNvSpPr>
            <a:spLocks noGrp="1"/>
          </p:cNvSpPr>
          <p:nvPr>
            <p:ph type="ftr" sz="quarter" idx="27"/>
          </p:nvPr>
        </p:nvSpPr>
        <p:spPr/>
        <p:txBody>
          <a:bodyPr/>
          <a:lstStyle/>
          <a:p>
            <a:r>
              <a:rPr lang="de-DE"/>
              <a:t>Valentin Schwind</a:t>
            </a:r>
            <a:endParaRPr lang="de-DE" dirty="0"/>
          </a:p>
        </p:txBody>
      </p:sp>
      <p:sp>
        <p:nvSpPr>
          <p:cNvPr id="12" name="Foliennummernplatzhalter 11">
            <a:extLst>
              <a:ext uri="{FF2B5EF4-FFF2-40B4-BE49-F238E27FC236}">
                <a16:creationId xmlns:a16="http://schemas.microsoft.com/office/drawing/2014/main" id="{949606A8-74C1-4D5C-9083-2C32D4B3A7A7}"/>
              </a:ext>
            </a:extLst>
          </p:cNvPr>
          <p:cNvSpPr>
            <a:spLocks noGrp="1"/>
          </p:cNvSpPr>
          <p:nvPr>
            <p:ph type="sldNum" sz="quarter" idx="28"/>
          </p:nvPr>
        </p:nvSpPr>
        <p:spPr/>
        <p:txBody>
          <a:bodyPr/>
          <a:lstStyle/>
          <a:p>
            <a:fld id="{002E4239-9C90-407D-B00F-DCBF08F5A841}" type="slidenum">
              <a:rPr lang="en-US" smtClean="0"/>
              <a:pPr/>
              <a:t>1</a:t>
            </a:fld>
            <a:endParaRPr lang="en-US"/>
          </a:p>
        </p:txBody>
      </p:sp>
      <p:sp>
        <p:nvSpPr>
          <p:cNvPr id="25" name="Rectangle 7">
            <a:extLst>
              <a:ext uri="{FF2B5EF4-FFF2-40B4-BE49-F238E27FC236}">
                <a16:creationId xmlns:a16="http://schemas.microsoft.com/office/drawing/2014/main" id="{8313B69C-47FF-475E-8B61-845683C92909}"/>
              </a:ext>
            </a:extLst>
          </p:cNvPr>
          <p:cNvSpPr/>
          <p:nvPr/>
        </p:nvSpPr>
        <p:spPr>
          <a:xfrm>
            <a:off x="0" y="5844404"/>
            <a:ext cx="12192000"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3600000" bIns="108000" rtlCol="0" anchor="b" anchorCtr="0">
            <a:spAutoFit/>
          </a:bodyPr>
          <a:lstStyle/>
          <a:p>
            <a:r>
              <a:rPr lang="en-US" sz="1200" dirty="0">
                <a:solidFill>
                  <a:schemeClr val="tx1"/>
                </a:solidFill>
              </a:rPr>
              <a:t>Image Source: https://pxhere.com/de/photo/1436411</a:t>
            </a:r>
          </a:p>
        </p:txBody>
      </p:sp>
      <p:pic>
        <p:nvPicPr>
          <p:cNvPr id="17" name="Picture 2">
            <a:extLst>
              <a:ext uri="{FF2B5EF4-FFF2-40B4-BE49-F238E27FC236}">
                <a16:creationId xmlns:a16="http://schemas.microsoft.com/office/drawing/2014/main" id="{FCA28DB7-A5CF-4C19-9875-070FE4F871EB}"/>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695327" y="6343404"/>
            <a:ext cx="1160554" cy="4061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13" descr="A person sitting at a table using a computer&#10;&#10;Description automatically generated">
            <a:extLst>
              <a:ext uri="{FF2B5EF4-FFF2-40B4-BE49-F238E27FC236}">
                <a16:creationId xmlns:a16="http://schemas.microsoft.com/office/drawing/2014/main" id="{857CCD38-A2C9-4DCA-AA4E-7AE69A360822}"/>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t="52637" b="11941"/>
          <a:stretch/>
        </p:blipFill>
        <p:spPr>
          <a:xfrm>
            <a:off x="0" y="1089025"/>
            <a:ext cx="12192000" cy="2879725"/>
          </a:xfrm>
        </p:spPr>
      </p:pic>
    </p:spTree>
    <p:extLst>
      <p:ext uri="{BB962C8B-B14F-4D97-AF65-F5344CB8AC3E}">
        <p14:creationId xmlns:p14="http://schemas.microsoft.com/office/powerpoint/2010/main" val="14907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A602-A92D-4B13-B5D9-53125CE29347}"/>
              </a:ext>
            </a:extLst>
          </p:cNvPr>
          <p:cNvSpPr>
            <a:spLocks noGrp="1"/>
          </p:cNvSpPr>
          <p:nvPr>
            <p:ph type="title"/>
          </p:nvPr>
        </p:nvSpPr>
        <p:spPr/>
        <p:txBody>
          <a:bodyPr/>
          <a:lstStyle/>
          <a:p>
            <a:r>
              <a:rPr lang="de-DE" dirty="0" err="1"/>
              <a:t>Cognitive</a:t>
            </a:r>
            <a:r>
              <a:rPr lang="de-DE" dirty="0"/>
              <a:t> Engineering </a:t>
            </a:r>
            <a:r>
              <a:rPr lang="de-DE" dirty="0" err="1"/>
              <a:t>Principles</a:t>
            </a:r>
            <a:endParaRPr lang="de-DE" dirty="0"/>
          </a:p>
        </p:txBody>
      </p:sp>
      <p:sp>
        <p:nvSpPr>
          <p:cNvPr id="3" name="Text Placeholder 2">
            <a:extLst>
              <a:ext uri="{FF2B5EF4-FFF2-40B4-BE49-F238E27FC236}">
                <a16:creationId xmlns:a16="http://schemas.microsoft.com/office/drawing/2014/main" id="{FF538F5E-D611-47EB-BE3B-B2FB0AF5D9DF}"/>
              </a:ext>
            </a:extLst>
          </p:cNvPr>
          <p:cNvSpPr>
            <a:spLocks noGrp="1"/>
          </p:cNvSpPr>
          <p:nvPr>
            <p:ph type="body" sz="quarter" idx="13"/>
          </p:nvPr>
        </p:nvSpPr>
        <p:spPr/>
        <p:txBody>
          <a:bodyPr>
            <a:normAutofit fontScale="92500"/>
          </a:bodyPr>
          <a:lstStyle/>
          <a:p>
            <a:pPr marL="457200" indent="-457200">
              <a:buFont typeface="+mj-lt"/>
              <a:buAutoNum type="arabicPeriod"/>
            </a:pPr>
            <a:r>
              <a:rPr lang="en-US" dirty="0"/>
              <a:t>Automate unwanted workload</a:t>
            </a:r>
          </a:p>
          <a:p>
            <a:pPr marL="457200" indent="-457200">
              <a:buFont typeface="+mj-lt"/>
              <a:buAutoNum type="arabicPeriod"/>
            </a:pPr>
            <a:r>
              <a:rPr lang="en-US" dirty="0"/>
              <a:t>Reduce uncertainty</a:t>
            </a:r>
          </a:p>
          <a:p>
            <a:pPr marL="457200" indent="-457200">
              <a:buFont typeface="+mj-lt"/>
              <a:buAutoNum type="arabicPeriod"/>
            </a:pPr>
            <a:r>
              <a:rPr lang="en-US" dirty="0"/>
              <a:t>Fuse data</a:t>
            </a:r>
          </a:p>
          <a:p>
            <a:pPr marL="457200" indent="-457200">
              <a:buFont typeface="+mj-lt"/>
              <a:buAutoNum type="arabicPeriod"/>
            </a:pPr>
            <a:r>
              <a:rPr lang="en-US" dirty="0"/>
              <a:t>Present new information with meaningful aids to interpretation</a:t>
            </a:r>
          </a:p>
          <a:p>
            <a:pPr marL="457200" indent="-457200">
              <a:buFont typeface="+mj-lt"/>
              <a:buAutoNum type="arabicPeriod"/>
            </a:pPr>
            <a:r>
              <a:rPr lang="en-US" dirty="0"/>
              <a:t>Use names that are conceptually related to function</a:t>
            </a:r>
          </a:p>
          <a:p>
            <a:pPr marL="457200" indent="-457200">
              <a:buFont typeface="+mj-lt"/>
              <a:buAutoNum type="arabicPeriod"/>
            </a:pPr>
            <a:r>
              <a:rPr lang="en-US" dirty="0"/>
              <a:t>Group data in consistently meaningful ways</a:t>
            </a:r>
          </a:p>
          <a:p>
            <a:pPr marL="457200" indent="-457200">
              <a:buFont typeface="+mj-lt"/>
              <a:buAutoNum type="arabicPeriod"/>
            </a:pPr>
            <a:r>
              <a:rPr lang="en-US" dirty="0"/>
              <a:t>Limit data-driven tasks</a:t>
            </a:r>
          </a:p>
          <a:p>
            <a:pPr marL="457200" indent="-457200">
              <a:buFont typeface="+mj-lt"/>
              <a:buAutoNum type="arabicPeriod"/>
            </a:pPr>
            <a:r>
              <a:rPr lang="en-US" dirty="0"/>
              <a:t>Include in the displays only that information needed by the user at a given time</a:t>
            </a:r>
          </a:p>
          <a:p>
            <a:pPr marL="457200" indent="-457200">
              <a:buFont typeface="+mj-lt"/>
              <a:buAutoNum type="arabicPeriod"/>
            </a:pPr>
            <a:r>
              <a:rPr lang="en-US" dirty="0"/>
              <a:t>Provide multiple coding of data when appropriate</a:t>
            </a:r>
          </a:p>
          <a:p>
            <a:pPr marL="457200" indent="-457200">
              <a:buFont typeface="+mj-lt"/>
              <a:buAutoNum type="arabicPeriod"/>
            </a:pPr>
            <a:r>
              <a:rPr lang="en-US" dirty="0"/>
              <a:t>Practice judicious redundancy</a:t>
            </a:r>
          </a:p>
          <a:p>
            <a:pPr marL="457200" indent="-457200">
              <a:buFont typeface="+mj-lt"/>
              <a:buAutoNum type="arabicPeriod"/>
            </a:pPr>
            <a:endParaRPr lang="en-US" dirty="0"/>
          </a:p>
        </p:txBody>
      </p:sp>
      <p:sp>
        <p:nvSpPr>
          <p:cNvPr id="4" name="Text Placeholder 3">
            <a:extLst>
              <a:ext uri="{FF2B5EF4-FFF2-40B4-BE49-F238E27FC236}">
                <a16:creationId xmlns:a16="http://schemas.microsoft.com/office/drawing/2014/main" id="{7FB6065F-C5C0-4626-B3AF-2ABCECF9CA57}"/>
              </a:ext>
            </a:extLst>
          </p:cNvPr>
          <p:cNvSpPr>
            <a:spLocks noGrp="1"/>
          </p:cNvSpPr>
          <p:nvPr>
            <p:ph type="body" sz="quarter" idx="15"/>
          </p:nvPr>
        </p:nvSpPr>
        <p:spPr/>
        <p:txBody>
          <a:bodyPr/>
          <a:lstStyle/>
          <a:p>
            <a:endParaRPr lang="de-DE"/>
          </a:p>
        </p:txBody>
      </p:sp>
      <p:sp>
        <p:nvSpPr>
          <p:cNvPr id="5" name="Text Placeholder 4">
            <a:extLst>
              <a:ext uri="{FF2B5EF4-FFF2-40B4-BE49-F238E27FC236}">
                <a16:creationId xmlns:a16="http://schemas.microsoft.com/office/drawing/2014/main" id="{83B8BC52-93B5-42F1-A6BF-D3DD3FBD5FB3}"/>
              </a:ext>
            </a:extLst>
          </p:cNvPr>
          <p:cNvSpPr>
            <a:spLocks noGrp="1"/>
          </p:cNvSpPr>
          <p:nvPr>
            <p:ph type="body" sz="quarter" idx="21"/>
          </p:nvPr>
        </p:nvSpPr>
        <p:spPr/>
        <p:txBody>
          <a:bodyPr/>
          <a:lstStyle/>
          <a:p>
            <a:r>
              <a:rPr lang="de-DE" dirty="0" err="1"/>
              <a:t>Heuristic</a:t>
            </a:r>
            <a:r>
              <a:rPr lang="de-DE" dirty="0"/>
              <a:t> Evaluation</a:t>
            </a:r>
          </a:p>
        </p:txBody>
      </p:sp>
      <p:sp>
        <p:nvSpPr>
          <p:cNvPr id="6" name="Footer Placeholder 5">
            <a:extLst>
              <a:ext uri="{FF2B5EF4-FFF2-40B4-BE49-F238E27FC236}">
                <a16:creationId xmlns:a16="http://schemas.microsoft.com/office/drawing/2014/main" id="{EBB0AC21-E6CE-470F-BF23-2399EA01FBD0}"/>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2378F1A8-5B3B-435A-8DEC-48F55BDA6F01}"/>
              </a:ext>
            </a:extLst>
          </p:cNvPr>
          <p:cNvSpPr>
            <a:spLocks noGrp="1"/>
          </p:cNvSpPr>
          <p:nvPr>
            <p:ph type="sldNum" sz="quarter" idx="24"/>
          </p:nvPr>
        </p:nvSpPr>
        <p:spPr/>
        <p:txBody>
          <a:bodyPr/>
          <a:lstStyle/>
          <a:p>
            <a:fld id="{C564DEAC-083F-4EA1-9D67-84BB3A537A3E}" type="slidenum">
              <a:rPr lang="de-DE" smtClean="0"/>
              <a:pPr/>
              <a:t>10</a:t>
            </a:fld>
            <a:endParaRPr lang="de-DE" dirty="0"/>
          </a:p>
        </p:txBody>
      </p:sp>
    </p:spTree>
    <p:extLst>
      <p:ext uri="{BB962C8B-B14F-4D97-AF65-F5344CB8AC3E}">
        <p14:creationId xmlns:p14="http://schemas.microsoft.com/office/powerpoint/2010/main" val="111651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5F95-A527-48A1-BC92-653F691D78EF}"/>
              </a:ext>
            </a:extLst>
          </p:cNvPr>
          <p:cNvSpPr>
            <a:spLocks noGrp="1"/>
          </p:cNvSpPr>
          <p:nvPr>
            <p:ph type="title"/>
          </p:nvPr>
        </p:nvSpPr>
        <p:spPr/>
        <p:txBody>
          <a:bodyPr>
            <a:normAutofit/>
          </a:bodyPr>
          <a:lstStyle/>
          <a:p>
            <a:r>
              <a:rPr lang="en-US" dirty="0"/>
              <a:t>Advantages and Disadvantages</a:t>
            </a:r>
            <a:endParaRPr lang="de-DE" dirty="0"/>
          </a:p>
        </p:txBody>
      </p:sp>
      <p:sp>
        <p:nvSpPr>
          <p:cNvPr id="3" name="Text Placeholder 2">
            <a:extLst>
              <a:ext uri="{FF2B5EF4-FFF2-40B4-BE49-F238E27FC236}">
                <a16:creationId xmlns:a16="http://schemas.microsoft.com/office/drawing/2014/main" id="{CA9451F1-5621-4279-8E50-79D701B952CB}"/>
              </a:ext>
            </a:extLst>
          </p:cNvPr>
          <p:cNvSpPr>
            <a:spLocks noGrp="1"/>
          </p:cNvSpPr>
          <p:nvPr>
            <p:ph type="body" sz="quarter" idx="13"/>
          </p:nvPr>
        </p:nvSpPr>
        <p:spPr/>
        <p:txBody>
          <a:bodyPr/>
          <a:lstStyle/>
          <a:p>
            <a:r>
              <a:rPr lang="en-US" dirty="0"/>
              <a:t>Advantages</a:t>
            </a:r>
          </a:p>
          <a:p>
            <a:pPr lvl="1"/>
            <a:r>
              <a:rPr lang="en-US" dirty="0"/>
              <a:t>Quick, cheap, easy evaluation of early UI design</a:t>
            </a:r>
          </a:p>
          <a:p>
            <a:r>
              <a:rPr lang="en-US" dirty="0"/>
              <a:t>Disadvantages</a:t>
            </a:r>
          </a:p>
          <a:p>
            <a:pPr lvl="1"/>
            <a:r>
              <a:rPr lang="en-US" dirty="0"/>
              <a:t>Heuristic evaluation relies very much on creativity and experience of the evaluators </a:t>
            </a:r>
          </a:p>
          <a:p>
            <a:pPr lvl="1"/>
            <a:r>
              <a:rPr lang="en-US" dirty="0"/>
              <a:t>Available knowledge about decision only available in the heads of the experts</a:t>
            </a:r>
          </a:p>
          <a:p>
            <a:endParaRPr lang="de-DE" dirty="0"/>
          </a:p>
        </p:txBody>
      </p:sp>
      <p:sp>
        <p:nvSpPr>
          <p:cNvPr id="4" name="Text Placeholder 3">
            <a:extLst>
              <a:ext uri="{FF2B5EF4-FFF2-40B4-BE49-F238E27FC236}">
                <a16:creationId xmlns:a16="http://schemas.microsoft.com/office/drawing/2014/main" id="{09635F84-67E2-4161-A839-1FC4D9D4F859}"/>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2EE190D3-45B1-4E6E-A4BB-E138DEB2F358}"/>
              </a:ext>
            </a:extLst>
          </p:cNvPr>
          <p:cNvSpPr>
            <a:spLocks noGrp="1"/>
          </p:cNvSpPr>
          <p:nvPr>
            <p:ph type="body" sz="quarter" idx="21"/>
          </p:nvPr>
        </p:nvSpPr>
        <p:spPr/>
        <p:txBody>
          <a:bodyPr/>
          <a:lstStyle/>
          <a:p>
            <a:r>
              <a:rPr lang="de-DE" dirty="0" err="1"/>
              <a:t>Heuristic</a:t>
            </a:r>
            <a:r>
              <a:rPr lang="de-DE" dirty="0"/>
              <a:t> Evaluation</a:t>
            </a:r>
          </a:p>
        </p:txBody>
      </p:sp>
      <p:sp>
        <p:nvSpPr>
          <p:cNvPr id="6" name="Footer Placeholder 5">
            <a:extLst>
              <a:ext uri="{FF2B5EF4-FFF2-40B4-BE49-F238E27FC236}">
                <a16:creationId xmlns:a16="http://schemas.microsoft.com/office/drawing/2014/main" id="{7F350016-B90E-43D8-A48F-69D5B158B7C8}"/>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FE8074E6-CA6A-4A8F-A015-DD3016A20671}"/>
              </a:ext>
            </a:extLst>
          </p:cNvPr>
          <p:cNvSpPr>
            <a:spLocks noGrp="1"/>
          </p:cNvSpPr>
          <p:nvPr>
            <p:ph type="sldNum" sz="quarter" idx="24"/>
          </p:nvPr>
        </p:nvSpPr>
        <p:spPr/>
        <p:txBody>
          <a:bodyPr/>
          <a:lstStyle/>
          <a:p>
            <a:fld id="{C564DEAC-083F-4EA1-9D67-84BB3A537A3E}" type="slidenum">
              <a:rPr lang="de-DE" smtClean="0"/>
              <a:pPr/>
              <a:t>11</a:t>
            </a:fld>
            <a:endParaRPr lang="de-DE" dirty="0"/>
          </a:p>
        </p:txBody>
      </p:sp>
      <p:sp>
        <p:nvSpPr>
          <p:cNvPr id="8" name="Rectangle 7">
            <a:extLst>
              <a:ext uri="{FF2B5EF4-FFF2-40B4-BE49-F238E27FC236}">
                <a16:creationId xmlns:a16="http://schemas.microsoft.com/office/drawing/2014/main" id="{7E682D23-FA08-42EF-80CD-7C2E7985830A}"/>
              </a:ext>
            </a:extLst>
          </p:cNvPr>
          <p:cNvSpPr/>
          <p:nvPr/>
        </p:nvSpPr>
        <p:spPr>
          <a:xfrm>
            <a:off x="0" y="4316530"/>
            <a:ext cx="12192000" cy="1286845"/>
          </a:xfrm>
          <a:prstGeom prst="rect">
            <a:avLst/>
          </a:prstGeom>
          <a:solidFill>
            <a:srgbClr val="00B0F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80000" rIns="3600000" bIns="180000" rtlCol="0" anchor="t" anchorCtr="0">
            <a:spAutoFit/>
          </a:bodyPr>
          <a:lstStyle/>
          <a:p>
            <a:r>
              <a:rPr lang="en-US" sz="2000" i="1" dirty="0">
                <a:solidFill>
                  <a:schemeClr val="tx1"/>
                </a:solidFill>
              </a:rPr>
              <a:t>“Usability checklists and inspections can produce rapid feedback, but may call attention to problems that are infrequent or atypical in real worlds use.” </a:t>
            </a:r>
            <a:r>
              <a:rPr lang="en-US" sz="2000" dirty="0">
                <a:solidFill>
                  <a:schemeClr val="tx1"/>
                </a:solidFill>
              </a:rPr>
              <a:t>[1]</a:t>
            </a:r>
          </a:p>
        </p:txBody>
      </p:sp>
      <p:sp>
        <p:nvSpPr>
          <p:cNvPr id="9" name="Rectangle 7">
            <a:extLst>
              <a:ext uri="{FF2B5EF4-FFF2-40B4-BE49-F238E27FC236}">
                <a16:creationId xmlns:a16="http://schemas.microsoft.com/office/drawing/2014/main" id="{A01C5330-5D94-4B0F-AAF7-6F46D8F7A919}"/>
              </a:ext>
            </a:extLst>
          </p:cNvPr>
          <p:cNvSpPr/>
          <p:nvPr/>
        </p:nvSpPr>
        <p:spPr>
          <a:xfrm>
            <a:off x="0" y="5659738"/>
            <a:ext cx="12192000"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3600000" bIns="108000" rtlCol="0" anchor="b" anchorCtr="0">
            <a:spAutoFit/>
          </a:bodyPr>
          <a:lstStyle/>
          <a:p>
            <a:r>
              <a:rPr lang="en-US" sz="1200" dirty="0">
                <a:solidFill>
                  <a:schemeClr val="tx1"/>
                </a:solidFill>
              </a:rPr>
              <a:t>[1] Rosson, M. B., Carroll, J. M., &amp; Hill, N. (2002). Usability engineering: scenario-based development of human-computer interaction. Morgan Kaufmann.</a:t>
            </a:r>
          </a:p>
        </p:txBody>
      </p:sp>
    </p:spTree>
    <p:extLst>
      <p:ext uri="{BB962C8B-B14F-4D97-AF65-F5344CB8AC3E}">
        <p14:creationId xmlns:p14="http://schemas.microsoft.com/office/powerpoint/2010/main" val="323635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12EA5-92D0-4034-B6E5-AD82F011B435}"/>
              </a:ext>
            </a:extLst>
          </p:cNvPr>
          <p:cNvSpPr>
            <a:spLocks noGrp="1"/>
          </p:cNvSpPr>
          <p:nvPr>
            <p:ph type="title"/>
          </p:nvPr>
        </p:nvSpPr>
        <p:spPr/>
        <p:txBody>
          <a:bodyPr/>
          <a:lstStyle/>
          <a:p>
            <a:r>
              <a:rPr lang="de-DE" dirty="0"/>
              <a:t>References</a:t>
            </a:r>
            <a:endParaRPr lang="LID4096" dirty="0"/>
          </a:p>
        </p:txBody>
      </p:sp>
      <p:sp>
        <p:nvSpPr>
          <p:cNvPr id="3" name="Textplatzhalter 2">
            <a:extLst>
              <a:ext uri="{FF2B5EF4-FFF2-40B4-BE49-F238E27FC236}">
                <a16:creationId xmlns:a16="http://schemas.microsoft.com/office/drawing/2014/main" id="{42E85187-7D09-4073-A69D-FE000BCD784F}"/>
              </a:ext>
            </a:extLst>
          </p:cNvPr>
          <p:cNvSpPr>
            <a:spLocks noGrp="1"/>
          </p:cNvSpPr>
          <p:nvPr>
            <p:ph idx="1"/>
          </p:nvPr>
        </p:nvSpPr>
        <p:spPr/>
        <p:txBody>
          <a:bodyPr>
            <a:normAutofit/>
          </a:bodyPr>
          <a:lstStyle/>
          <a:p>
            <a:r>
              <a:rPr lang="en-US" sz="2400" dirty="0"/>
              <a:t>Nielsen, J., and </a:t>
            </a:r>
            <a:r>
              <a:rPr lang="en-US" sz="2400" dirty="0" err="1"/>
              <a:t>Molich</a:t>
            </a:r>
            <a:r>
              <a:rPr lang="en-US" sz="2400" dirty="0"/>
              <a:t>, R. (1990). Heuristic evaluation of user interfaces, Proc. ACM CHI'90 Conf. (Seattle, WA, 1–5 April), 249–256</a:t>
            </a:r>
          </a:p>
          <a:p>
            <a:r>
              <a:rPr lang="en-US" sz="2400" dirty="0"/>
              <a:t>Nielsen, J. 1992. Finding usability problems through heuristic evaluation. Proceedings ACM CHI'92 Conference (Monterey, CA, May 3-7), 373-380.</a:t>
            </a:r>
            <a:endParaRPr lang="de-DE" sz="2400" dirty="0"/>
          </a:p>
          <a:p>
            <a:r>
              <a:rPr lang="en-US" sz="2400" dirty="0"/>
              <a:t>Nielsen, Jakob (1994). Usability Engineering. San Diego: Academic Press. pp. 115–148. ISBN 0-12-518406-9.</a:t>
            </a:r>
          </a:p>
          <a:p>
            <a:r>
              <a:rPr lang="de-DE" sz="2400" dirty="0">
                <a:hlinkClick r:id="rId3"/>
              </a:rPr>
              <a:t>https://www.nngroup.com/</a:t>
            </a:r>
            <a:endParaRPr lang="en-US" sz="2400" dirty="0"/>
          </a:p>
        </p:txBody>
      </p:sp>
      <p:sp>
        <p:nvSpPr>
          <p:cNvPr id="11" name="Fußzeilenplatzhalter 10">
            <a:extLst>
              <a:ext uri="{FF2B5EF4-FFF2-40B4-BE49-F238E27FC236}">
                <a16:creationId xmlns:a16="http://schemas.microsoft.com/office/drawing/2014/main" id="{2C3FBB20-E8BC-40A7-84D8-2673489828B2}"/>
              </a:ext>
            </a:extLst>
          </p:cNvPr>
          <p:cNvSpPr>
            <a:spLocks noGrp="1"/>
          </p:cNvSpPr>
          <p:nvPr>
            <p:ph type="ftr" sz="quarter" idx="23"/>
          </p:nvPr>
        </p:nvSpPr>
        <p:spPr>
          <a:xfrm>
            <a:off x="8791074" y="6352598"/>
            <a:ext cx="3245350" cy="365125"/>
          </a:xfrm>
        </p:spPr>
        <p:txBody>
          <a:bodyPr/>
          <a:lstStyle/>
          <a:p>
            <a:r>
              <a:rPr lang="de-DE"/>
              <a:t>Valentin Schwind</a:t>
            </a:r>
            <a:endParaRPr lang="de-DE" dirty="0"/>
          </a:p>
        </p:txBody>
      </p:sp>
      <p:sp>
        <p:nvSpPr>
          <p:cNvPr id="7" name="Foliennummernplatzhalter 6">
            <a:extLst>
              <a:ext uri="{FF2B5EF4-FFF2-40B4-BE49-F238E27FC236}">
                <a16:creationId xmlns:a16="http://schemas.microsoft.com/office/drawing/2014/main" id="{EA6C4B85-3EA0-4488-963B-735AD1722E4C}"/>
              </a:ext>
            </a:extLst>
          </p:cNvPr>
          <p:cNvSpPr>
            <a:spLocks noGrp="1"/>
          </p:cNvSpPr>
          <p:nvPr>
            <p:ph type="sldNum" sz="quarter" idx="24"/>
          </p:nvPr>
        </p:nvSpPr>
        <p:spPr>
          <a:xfrm>
            <a:off x="7686675" y="6359905"/>
            <a:ext cx="783138" cy="365125"/>
          </a:xfrm>
        </p:spPr>
        <p:txBody>
          <a:bodyPr/>
          <a:lstStyle/>
          <a:p>
            <a:fld id="{002E4239-9C90-407D-B00F-DCBF08F5A841}" type="slidenum">
              <a:rPr lang="en-US" smtClean="0"/>
              <a:pPr/>
              <a:t>12</a:t>
            </a:fld>
            <a:endParaRPr lang="en-US"/>
          </a:p>
        </p:txBody>
      </p:sp>
      <p:sp>
        <p:nvSpPr>
          <p:cNvPr id="13" name="Text Placeholder 12">
            <a:extLst>
              <a:ext uri="{FF2B5EF4-FFF2-40B4-BE49-F238E27FC236}">
                <a16:creationId xmlns:a16="http://schemas.microsoft.com/office/drawing/2014/main" id="{3C83CCBA-ED0F-4F62-89B8-FC4A1F2DF0BB}"/>
              </a:ext>
            </a:extLst>
          </p:cNvPr>
          <p:cNvSpPr>
            <a:spLocks noGrp="1"/>
          </p:cNvSpPr>
          <p:nvPr>
            <p:ph type="body" sz="quarter" idx="21"/>
          </p:nvPr>
        </p:nvSpPr>
        <p:spPr/>
        <p:txBody>
          <a:bodyPr>
            <a:normAutofit/>
          </a:bodyPr>
          <a:lstStyle/>
          <a:p>
            <a:r>
              <a:rPr lang="de-DE" dirty="0" err="1"/>
              <a:t>Heuristic</a:t>
            </a:r>
            <a:r>
              <a:rPr lang="de-DE" dirty="0"/>
              <a:t> Evaluation</a:t>
            </a:r>
          </a:p>
        </p:txBody>
      </p:sp>
    </p:spTree>
    <p:extLst>
      <p:ext uri="{BB962C8B-B14F-4D97-AF65-F5344CB8AC3E}">
        <p14:creationId xmlns:p14="http://schemas.microsoft.com/office/powerpoint/2010/main" val="113665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713-B192-49E0-92C0-6BF3F528574A}"/>
              </a:ext>
            </a:extLst>
          </p:cNvPr>
          <p:cNvSpPr>
            <a:spLocks noGrp="1"/>
          </p:cNvSpPr>
          <p:nvPr>
            <p:ph type="title"/>
          </p:nvPr>
        </p:nvSpPr>
        <p:spPr/>
        <p:txBody>
          <a:bodyPr/>
          <a:lstStyle/>
          <a:p>
            <a:r>
              <a:rPr lang="de-DE" dirty="0"/>
              <a:t>Learning Goals</a:t>
            </a:r>
          </a:p>
        </p:txBody>
      </p:sp>
      <p:sp>
        <p:nvSpPr>
          <p:cNvPr id="3" name="Text Placeholder 2">
            <a:extLst>
              <a:ext uri="{FF2B5EF4-FFF2-40B4-BE49-F238E27FC236}">
                <a16:creationId xmlns:a16="http://schemas.microsoft.com/office/drawing/2014/main" id="{541F70FF-1E95-4E24-93E1-18E22E554556}"/>
              </a:ext>
            </a:extLst>
          </p:cNvPr>
          <p:cNvSpPr>
            <a:spLocks noGrp="1"/>
          </p:cNvSpPr>
          <p:nvPr>
            <p:ph type="body" sz="quarter" idx="13"/>
          </p:nvPr>
        </p:nvSpPr>
        <p:spPr/>
        <p:txBody>
          <a:bodyPr/>
          <a:lstStyle/>
          <a:p>
            <a:r>
              <a:rPr lang="en-US" sz="2400" dirty="0"/>
              <a:t>Understand heuristic evaluation as analytical evaluation method</a:t>
            </a:r>
          </a:p>
          <a:p>
            <a:r>
              <a:rPr lang="en-US" sz="2400" dirty="0"/>
              <a:t>Understand when and how heuristic evaluations can be used</a:t>
            </a:r>
          </a:p>
          <a:p>
            <a:r>
              <a:rPr lang="en-US" sz="2400" dirty="0"/>
              <a:t>Learn strengths and weaknesses</a:t>
            </a:r>
          </a:p>
        </p:txBody>
      </p:sp>
      <p:sp>
        <p:nvSpPr>
          <p:cNvPr id="4" name="Text Placeholder 3">
            <a:extLst>
              <a:ext uri="{FF2B5EF4-FFF2-40B4-BE49-F238E27FC236}">
                <a16:creationId xmlns:a16="http://schemas.microsoft.com/office/drawing/2014/main" id="{37443A54-0455-4A5D-AFB3-FDC48B4773C7}"/>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0415F99B-E078-4B6F-9146-4BAE7B822CAA}"/>
              </a:ext>
            </a:extLst>
          </p:cNvPr>
          <p:cNvSpPr>
            <a:spLocks noGrp="1"/>
          </p:cNvSpPr>
          <p:nvPr>
            <p:ph type="body" sz="quarter" idx="21"/>
          </p:nvPr>
        </p:nvSpPr>
        <p:spPr/>
        <p:txBody>
          <a:bodyPr>
            <a:normAutofit/>
          </a:bodyPr>
          <a:lstStyle/>
          <a:p>
            <a:r>
              <a:rPr lang="de-DE" dirty="0" err="1"/>
              <a:t>Heuristic</a:t>
            </a:r>
            <a:r>
              <a:rPr lang="de-DE" dirty="0"/>
              <a:t> Evaluation</a:t>
            </a:r>
          </a:p>
        </p:txBody>
      </p:sp>
      <p:sp>
        <p:nvSpPr>
          <p:cNvPr id="6" name="Footer Placeholder 5">
            <a:extLst>
              <a:ext uri="{FF2B5EF4-FFF2-40B4-BE49-F238E27FC236}">
                <a16:creationId xmlns:a16="http://schemas.microsoft.com/office/drawing/2014/main" id="{FF16457E-E0CD-4DD5-B84C-EABA4D1CA2B9}"/>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CAFE2F5F-E4B9-470E-B2E4-C70F3B9261E8}"/>
              </a:ext>
            </a:extLst>
          </p:cNvPr>
          <p:cNvSpPr>
            <a:spLocks noGrp="1"/>
          </p:cNvSpPr>
          <p:nvPr>
            <p:ph type="sldNum" sz="quarter" idx="24"/>
          </p:nvPr>
        </p:nvSpPr>
        <p:spPr/>
        <p:txBody>
          <a:bodyPr/>
          <a:lstStyle/>
          <a:p>
            <a:fld id="{C564DEAC-083F-4EA1-9D67-84BB3A537A3E}" type="slidenum">
              <a:rPr lang="de-DE" smtClean="0"/>
              <a:pPr/>
              <a:t>2</a:t>
            </a:fld>
            <a:endParaRPr lang="de-DE" dirty="0"/>
          </a:p>
        </p:txBody>
      </p:sp>
    </p:spTree>
    <p:extLst>
      <p:ext uri="{BB962C8B-B14F-4D97-AF65-F5344CB8AC3E}">
        <p14:creationId xmlns:p14="http://schemas.microsoft.com/office/powerpoint/2010/main" val="216671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6FCB-F137-45E2-A23E-8C3C1C6A2B15}"/>
              </a:ext>
            </a:extLst>
          </p:cNvPr>
          <p:cNvSpPr>
            <a:spLocks noGrp="1"/>
          </p:cNvSpPr>
          <p:nvPr>
            <p:ph type="title"/>
          </p:nvPr>
        </p:nvSpPr>
        <p:spPr/>
        <p:txBody>
          <a:bodyPr/>
          <a:lstStyle/>
          <a:p>
            <a:r>
              <a:rPr lang="de-DE" dirty="0" err="1"/>
              <a:t>Heuristic</a:t>
            </a:r>
            <a:r>
              <a:rPr lang="de-DE" dirty="0"/>
              <a:t> Evaluation</a:t>
            </a:r>
          </a:p>
        </p:txBody>
      </p:sp>
      <p:sp>
        <p:nvSpPr>
          <p:cNvPr id="3" name="Text Placeholder 2">
            <a:extLst>
              <a:ext uri="{FF2B5EF4-FFF2-40B4-BE49-F238E27FC236}">
                <a16:creationId xmlns:a16="http://schemas.microsoft.com/office/drawing/2014/main" id="{314AFEB3-7854-4DEA-A496-72267F11E55A}"/>
              </a:ext>
            </a:extLst>
          </p:cNvPr>
          <p:cNvSpPr>
            <a:spLocks noGrp="1"/>
          </p:cNvSpPr>
          <p:nvPr>
            <p:ph type="body" sz="quarter" idx="13"/>
          </p:nvPr>
        </p:nvSpPr>
        <p:spPr>
          <a:xfrm>
            <a:off x="695325" y="1592264"/>
            <a:ext cx="5400675" cy="4537074"/>
          </a:xfrm>
        </p:spPr>
        <p:txBody>
          <a:bodyPr/>
          <a:lstStyle/>
          <a:p>
            <a:r>
              <a:rPr lang="en-US" dirty="0"/>
              <a:t>A small set of evaluators examines the interface and judge its compliance with recognized usability principles (the "heuristics").</a:t>
            </a:r>
          </a:p>
          <a:p>
            <a:r>
              <a:rPr lang="en-US" dirty="0"/>
              <a:t>Goal: </a:t>
            </a:r>
            <a:r>
              <a:rPr lang="de-DE" dirty="0" err="1"/>
              <a:t>identifying</a:t>
            </a:r>
            <a:r>
              <a:rPr lang="de-DE" dirty="0"/>
              <a:t> </a:t>
            </a:r>
            <a:r>
              <a:rPr lang="de-DE" dirty="0" err="1"/>
              <a:t>any</a:t>
            </a:r>
            <a:r>
              <a:rPr lang="de-DE" dirty="0"/>
              <a:t> </a:t>
            </a:r>
            <a:r>
              <a:rPr lang="en-US" dirty="0"/>
              <a:t>problems associated with the design of user interface</a:t>
            </a:r>
          </a:p>
          <a:p>
            <a:r>
              <a:rPr lang="en-US" dirty="0"/>
              <a:t>Main question: Is the interface compatible with the intended users' needs and preferences</a:t>
            </a:r>
          </a:p>
          <a:p>
            <a:endParaRPr lang="de-DE" dirty="0"/>
          </a:p>
        </p:txBody>
      </p:sp>
      <p:sp>
        <p:nvSpPr>
          <p:cNvPr id="4" name="Text Placeholder 3">
            <a:extLst>
              <a:ext uri="{FF2B5EF4-FFF2-40B4-BE49-F238E27FC236}">
                <a16:creationId xmlns:a16="http://schemas.microsoft.com/office/drawing/2014/main" id="{7767BA63-A7DB-4AA2-8846-6C7D32DBB871}"/>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1A31BD84-948F-4DC6-B304-0DCC08002A61}"/>
              </a:ext>
            </a:extLst>
          </p:cNvPr>
          <p:cNvSpPr>
            <a:spLocks noGrp="1"/>
          </p:cNvSpPr>
          <p:nvPr>
            <p:ph type="body" sz="quarter" idx="21"/>
          </p:nvPr>
        </p:nvSpPr>
        <p:spPr/>
        <p:txBody>
          <a:bodyPr/>
          <a:lstStyle/>
          <a:p>
            <a:r>
              <a:rPr lang="de-DE" dirty="0" err="1"/>
              <a:t>Heuristic</a:t>
            </a:r>
            <a:r>
              <a:rPr lang="de-DE" dirty="0"/>
              <a:t> Evaluation</a:t>
            </a:r>
          </a:p>
        </p:txBody>
      </p:sp>
      <p:sp>
        <p:nvSpPr>
          <p:cNvPr id="6" name="Footer Placeholder 5">
            <a:extLst>
              <a:ext uri="{FF2B5EF4-FFF2-40B4-BE49-F238E27FC236}">
                <a16:creationId xmlns:a16="http://schemas.microsoft.com/office/drawing/2014/main" id="{7AEDB4C0-D75B-4971-855C-355B7AB74486}"/>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05F5D3DF-F21B-4687-B80E-42810BFF0EDD}"/>
              </a:ext>
            </a:extLst>
          </p:cNvPr>
          <p:cNvSpPr>
            <a:spLocks noGrp="1"/>
          </p:cNvSpPr>
          <p:nvPr>
            <p:ph type="sldNum" sz="quarter" idx="24"/>
          </p:nvPr>
        </p:nvSpPr>
        <p:spPr/>
        <p:txBody>
          <a:bodyPr/>
          <a:lstStyle/>
          <a:p>
            <a:fld id="{C564DEAC-083F-4EA1-9D67-84BB3A537A3E}" type="slidenum">
              <a:rPr lang="de-DE" smtClean="0"/>
              <a:pPr/>
              <a:t>3</a:t>
            </a:fld>
            <a:endParaRPr lang="de-DE" dirty="0"/>
          </a:p>
        </p:txBody>
      </p:sp>
      <p:sp>
        <p:nvSpPr>
          <p:cNvPr id="8" name="Rectangle 7">
            <a:extLst>
              <a:ext uri="{FF2B5EF4-FFF2-40B4-BE49-F238E27FC236}">
                <a16:creationId xmlns:a16="http://schemas.microsoft.com/office/drawing/2014/main" id="{82E6AF1C-E0D9-4E4E-BB0F-08D53CBA1A75}"/>
              </a:ext>
            </a:extLst>
          </p:cNvPr>
          <p:cNvSpPr/>
          <p:nvPr/>
        </p:nvSpPr>
        <p:spPr>
          <a:xfrm>
            <a:off x="0" y="5290406"/>
            <a:ext cx="12192000"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3600000" bIns="108000" rtlCol="0" anchor="b" anchorCtr="0">
            <a:spAutoFit/>
          </a:bodyPr>
          <a:lstStyle/>
          <a:p>
            <a:r>
              <a:rPr lang="en-US" sz="1200" dirty="0">
                <a:solidFill>
                  <a:schemeClr val="tx1"/>
                </a:solidFill>
              </a:rPr>
              <a:t>Nielsen, J., and </a:t>
            </a:r>
            <a:r>
              <a:rPr lang="en-US" sz="1200" dirty="0" err="1">
                <a:solidFill>
                  <a:schemeClr val="tx1"/>
                </a:solidFill>
              </a:rPr>
              <a:t>Molich</a:t>
            </a:r>
            <a:r>
              <a:rPr lang="en-US" sz="1200" dirty="0">
                <a:solidFill>
                  <a:schemeClr val="tx1"/>
                </a:solidFill>
              </a:rPr>
              <a:t>, R. (1990). Heuristic evaluation of user interfaces, Proc. ACM CHI'90 Conf. (Seattle, WA, 1–5 April), 249–256</a:t>
            </a:r>
          </a:p>
          <a:p>
            <a:r>
              <a:rPr lang="en-US" sz="1200" dirty="0">
                <a:solidFill>
                  <a:schemeClr val="tx1"/>
                </a:solidFill>
              </a:rPr>
              <a:t>Nielsen, J. 1992. Finding usability problems through heuristic evaluation. Proceedings ACM CHI'92 Conference (Monterey, CA, May 3-7), 373-380.</a:t>
            </a:r>
            <a:r>
              <a:rPr lang="de-DE" sz="1200" dirty="0">
                <a:solidFill>
                  <a:schemeClr val="tx1"/>
                </a:solidFill>
              </a:rPr>
              <a:t>/</a:t>
            </a:r>
            <a:endParaRPr lang="en-US" sz="1200" dirty="0">
              <a:solidFill>
                <a:schemeClr val="tx1"/>
              </a:solidFill>
            </a:endParaRPr>
          </a:p>
        </p:txBody>
      </p:sp>
      <p:pic>
        <p:nvPicPr>
          <p:cNvPr id="2050" name="Picture 2" descr="Matrix of the finding of usability problems">
            <a:extLst>
              <a:ext uri="{FF2B5EF4-FFF2-40B4-BE49-F238E27FC236}">
                <a16:creationId xmlns:a16="http://schemas.microsoft.com/office/drawing/2014/main" id="{F24C1A44-D6FB-40E6-A044-94FAC152F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675" y="1592264"/>
            <a:ext cx="3000525" cy="219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6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D7396-2741-4145-99DB-2279E38595C6}"/>
              </a:ext>
            </a:extLst>
          </p:cNvPr>
          <p:cNvSpPr>
            <a:spLocks noGrp="1"/>
          </p:cNvSpPr>
          <p:nvPr>
            <p:ph type="title"/>
          </p:nvPr>
        </p:nvSpPr>
        <p:spPr/>
        <p:txBody>
          <a:bodyPr/>
          <a:lstStyle/>
          <a:p>
            <a:r>
              <a:rPr lang="de-DE" dirty="0" err="1"/>
              <a:t>Heuristic</a:t>
            </a:r>
            <a:r>
              <a:rPr lang="de-DE" dirty="0"/>
              <a:t> Evaluation</a:t>
            </a:r>
          </a:p>
        </p:txBody>
      </p:sp>
      <p:sp>
        <p:nvSpPr>
          <p:cNvPr id="3" name="Text Placeholder 2">
            <a:extLst>
              <a:ext uri="{FF2B5EF4-FFF2-40B4-BE49-F238E27FC236}">
                <a16:creationId xmlns:a16="http://schemas.microsoft.com/office/drawing/2014/main" id="{E74F0344-B542-4340-8CEE-FF28ACF5567A}"/>
              </a:ext>
            </a:extLst>
          </p:cNvPr>
          <p:cNvSpPr>
            <a:spLocks noGrp="1"/>
          </p:cNvSpPr>
          <p:nvPr>
            <p:ph type="body" sz="quarter" idx="13"/>
          </p:nvPr>
        </p:nvSpPr>
        <p:spPr/>
        <p:txBody>
          <a:bodyPr/>
          <a:lstStyle/>
          <a:p>
            <a:r>
              <a:rPr lang="en-US" dirty="0"/>
              <a:t>A small group of reviewers/experts examine the interface and judge its compliance with recognized usability principles (the “heuristics”)</a:t>
            </a:r>
          </a:p>
          <a:p>
            <a:pPr lvl="1"/>
            <a:r>
              <a:rPr lang="en-US" dirty="0"/>
              <a:t>Either just by inspection or by scenario-based walkthrough</a:t>
            </a:r>
          </a:p>
          <a:p>
            <a:pPr lvl="1"/>
            <a:r>
              <a:rPr lang="en-US" dirty="0"/>
              <a:t>Critical issues list, weighted by severity grade</a:t>
            </a:r>
          </a:p>
          <a:p>
            <a:pPr lvl="1"/>
            <a:r>
              <a:rPr lang="en-US" dirty="0"/>
              <a:t>Opinions of evaluators are consolidated into one report </a:t>
            </a:r>
          </a:p>
          <a:p>
            <a:r>
              <a:rPr lang="en-US" dirty="0"/>
              <a:t>Implicit assumptions</a:t>
            </a:r>
          </a:p>
          <a:p>
            <a:pPr lvl="1"/>
            <a:r>
              <a:rPr lang="en-US" dirty="0"/>
              <a:t>There is a fixed list of desirable properties of user interfaces (the “heuristics”) </a:t>
            </a:r>
          </a:p>
          <a:p>
            <a:pPr lvl="1"/>
            <a:r>
              <a:rPr lang="en-US" dirty="0"/>
              <a:t>These heuristics can be checked by the experts with a clear and defined result</a:t>
            </a:r>
            <a:endParaRPr lang="de-DE" dirty="0"/>
          </a:p>
          <a:p>
            <a:endParaRPr lang="de-DE" dirty="0"/>
          </a:p>
        </p:txBody>
      </p:sp>
      <p:sp>
        <p:nvSpPr>
          <p:cNvPr id="4" name="Text Placeholder 3">
            <a:extLst>
              <a:ext uri="{FF2B5EF4-FFF2-40B4-BE49-F238E27FC236}">
                <a16:creationId xmlns:a16="http://schemas.microsoft.com/office/drawing/2014/main" id="{49B5AABE-4A3F-4938-BB0B-455FDAB8BB96}"/>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EB11D181-874B-4F6B-80F8-FEBA1785F0BE}"/>
              </a:ext>
            </a:extLst>
          </p:cNvPr>
          <p:cNvSpPr>
            <a:spLocks noGrp="1"/>
          </p:cNvSpPr>
          <p:nvPr>
            <p:ph type="body" sz="quarter" idx="21"/>
          </p:nvPr>
        </p:nvSpPr>
        <p:spPr/>
        <p:txBody>
          <a:bodyPr/>
          <a:lstStyle/>
          <a:p>
            <a:r>
              <a:rPr lang="de-DE" dirty="0" err="1"/>
              <a:t>Heuristic</a:t>
            </a:r>
            <a:r>
              <a:rPr lang="de-DE" dirty="0"/>
              <a:t> Evaluation</a:t>
            </a:r>
          </a:p>
        </p:txBody>
      </p:sp>
      <p:sp>
        <p:nvSpPr>
          <p:cNvPr id="6" name="Footer Placeholder 5">
            <a:extLst>
              <a:ext uri="{FF2B5EF4-FFF2-40B4-BE49-F238E27FC236}">
                <a16:creationId xmlns:a16="http://schemas.microsoft.com/office/drawing/2014/main" id="{0C5043C9-77DA-4345-B4F9-A8FFEA4554A6}"/>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54F527E3-AFF6-4DF4-8AFF-515DA3C1CE75}"/>
              </a:ext>
            </a:extLst>
          </p:cNvPr>
          <p:cNvSpPr>
            <a:spLocks noGrp="1"/>
          </p:cNvSpPr>
          <p:nvPr>
            <p:ph type="sldNum" sz="quarter" idx="24"/>
          </p:nvPr>
        </p:nvSpPr>
        <p:spPr/>
        <p:txBody>
          <a:bodyPr/>
          <a:lstStyle/>
          <a:p>
            <a:fld id="{C564DEAC-083F-4EA1-9D67-84BB3A537A3E}" type="slidenum">
              <a:rPr lang="de-DE" smtClean="0"/>
              <a:pPr/>
              <a:t>4</a:t>
            </a:fld>
            <a:endParaRPr lang="de-DE" dirty="0"/>
          </a:p>
        </p:txBody>
      </p:sp>
    </p:spTree>
    <p:extLst>
      <p:ext uri="{BB962C8B-B14F-4D97-AF65-F5344CB8AC3E}">
        <p14:creationId xmlns:p14="http://schemas.microsoft.com/office/powerpoint/2010/main" val="172650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7D9C-76CF-4A62-9FD1-A4A249A1C34E}"/>
              </a:ext>
            </a:extLst>
          </p:cNvPr>
          <p:cNvSpPr>
            <a:spLocks noGrp="1"/>
          </p:cNvSpPr>
          <p:nvPr>
            <p:ph type="title"/>
          </p:nvPr>
        </p:nvSpPr>
        <p:spPr/>
        <p:txBody>
          <a:bodyPr/>
          <a:lstStyle/>
          <a:p>
            <a:r>
              <a:rPr lang="de-DE" dirty="0" err="1"/>
              <a:t>Example</a:t>
            </a:r>
            <a:r>
              <a:rPr lang="de-DE" dirty="0"/>
              <a:t>: Checklist</a:t>
            </a:r>
          </a:p>
        </p:txBody>
      </p:sp>
      <p:sp>
        <p:nvSpPr>
          <p:cNvPr id="3" name="Text Placeholder 2">
            <a:extLst>
              <a:ext uri="{FF2B5EF4-FFF2-40B4-BE49-F238E27FC236}">
                <a16:creationId xmlns:a16="http://schemas.microsoft.com/office/drawing/2014/main" id="{7D5780C3-4801-41F7-961B-C95BF077470A}"/>
              </a:ext>
            </a:extLst>
          </p:cNvPr>
          <p:cNvSpPr>
            <a:spLocks noGrp="1"/>
          </p:cNvSpPr>
          <p:nvPr>
            <p:ph type="body" sz="quarter" idx="13"/>
          </p:nvPr>
        </p:nvSpPr>
        <p:spPr/>
        <p:txBody>
          <a:bodyPr/>
          <a:lstStyle/>
          <a:p>
            <a:endParaRPr lang="de-DE" dirty="0"/>
          </a:p>
        </p:txBody>
      </p:sp>
      <p:sp>
        <p:nvSpPr>
          <p:cNvPr id="4" name="Text Placeholder 3">
            <a:extLst>
              <a:ext uri="{FF2B5EF4-FFF2-40B4-BE49-F238E27FC236}">
                <a16:creationId xmlns:a16="http://schemas.microsoft.com/office/drawing/2014/main" id="{D26D66D9-536D-4311-A26A-A7EC394ED81A}"/>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2F59C1A9-CEC5-454B-8697-78DC4009FF8D}"/>
              </a:ext>
            </a:extLst>
          </p:cNvPr>
          <p:cNvSpPr>
            <a:spLocks noGrp="1"/>
          </p:cNvSpPr>
          <p:nvPr>
            <p:ph type="body" sz="quarter" idx="21"/>
          </p:nvPr>
        </p:nvSpPr>
        <p:spPr/>
        <p:txBody>
          <a:bodyPr/>
          <a:lstStyle/>
          <a:p>
            <a:r>
              <a:rPr lang="de-DE" dirty="0" err="1"/>
              <a:t>Heuristic</a:t>
            </a:r>
            <a:r>
              <a:rPr lang="de-DE" dirty="0"/>
              <a:t> Evaluation</a:t>
            </a:r>
          </a:p>
        </p:txBody>
      </p:sp>
      <p:sp>
        <p:nvSpPr>
          <p:cNvPr id="6" name="Footer Placeholder 5">
            <a:extLst>
              <a:ext uri="{FF2B5EF4-FFF2-40B4-BE49-F238E27FC236}">
                <a16:creationId xmlns:a16="http://schemas.microsoft.com/office/drawing/2014/main" id="{CBD8DC97-473E-4E54-8E59-676FDD3798D7}"/>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4ABE1A7A-ED3E-43B3-9B2D-A18F3FF81963}"/>
              </a:ext>
            </a:extLst>
          </p:cNvPr>
          <p:cNvSpPr>
            <a:spLocks noGrp="1"/>
          </p:cNvSpPr>
          <p:nvPr>
            <p:ph type="sldNum" sz="quarter" idx="24"/>
          </p:nvPr>
        </p:nvSpPr>
        <p:spPr/>
        <p:txBody>
          <a:bodyPr/>
          <a:lstStyle/>
          <a:p>
            <a:fld id="{C564DEAC-083F-4EA1-9D67-84BB3A537A3E}" type="slidenum">
              <a:rPr lang="de-DE" smtClean="0"/>
              <a:pPr/>
              <a:t>5</a:t>
            </a:fld>
            <a:endParaRPr lang="de-DE" dirty="0"/>
          </a:p>
        </p:txBody>
      </p:sp>
      <p:pic>
        <p:nvPicPr>
          <p:cNvPr id="11" name="Grafik 8">
            <a:extLst>
              <a:ext uri="{FF2B5EF4-FFF2-40B4-BE49-F238E27FC236}">
                <a16:creationId xmlns:a16="http://schemas.microsoft.com/office/drawing/2014/main" id="{0C93DD80-76BB-475F-86EB-F58FE68577EF}"/>
              </a:ext>
            </a:extLst>
          </p:cNvPr>
          <p:cNvPicPr>
            <a:picLocks noChangeAspect="1"/>
          </p:cNvPicPr>
          <p:nvPr/>
        </p:nvPicPr>
        <p:blipFill>
          <a:blip r:embed="rId3"/>
          <a:stretch>
            <a:fillRect/>
          </a:stretch>
        </p:blipFill>
        <p:spPr>
          <a:xfrm>
            <a:off x="695326" y="1595819"/>
            <a:ext cx="6677932" cy="4060167"/>
          </a:xfrm>
          <a:prstGeom prst="rect">
            <a:avLst/>
          </a:prstGeom>
        </p:spPr>
      </p:pic>
      <p:sp>
        <p:nvSpPr>
          <p:cNvPr id="12" name="Rectangle 7">
            <a:extLst>
              <a:ext uri="{FF2B5EF4-FFF2-40B4-BE49-F238E27FC236}">
                <a16:creationId xmlns:a16="http://schemas.microsoft.com/office/drawing/2014/main" id="{D94DB07F-ACE5-456F-A9D2-EABFEA9A8A1E}"/>
              </a:ext>
            </a:extLst>
          </p:cNvPr>
          <p:cNvSpPr/>
          <p:nvPr/>
        </p:nvSpPr>
        <p:spPr>
          <a:xfrm>
            <a:off x="0" y="5844404"/>
            <a:ext cx="12192000"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3600000" bIns="108000" rtlCol="0" anchor="b" anchorCtr="0">
            <a:spAutoFit/>
          </a:bodyPr>
          <a:lstStyle/>
          <a:p>
            <a:r>
              <a:rPr lang="en-US" sz="1200" dirty="0" err="1">
                <a:solidFill>
                  <a:schemeClr val="tx1"/>
                </a:solidFill>
              </a:rPr>
              <a:t>Deniese</a:t>
            </a:r>
            <a:r>
              <a:rPr lang="en-US" sz="1200" dirty="0">
                <a:solidFill>
                  <a:schemeClr val="tx1"/>
                </a:solidFill>
              </a:rPr>
              <a:t> </a:t>
            </a:r>
            <a:r>
              <a:rPr lang="en-US" sz="1200" dirty="0" err="1">
                <a:solidFill>
                  <a:schemeClr val="tx1"/>
                </a:solidFill>
              </a:rPr>
              <a:t>Pierotti</a:t>
            </a:r>
            <a:r>
              <a:rPr lang="en-US" sz="1200" dirty="0">
                <a:solidFill>
                  <a:schemeClr val="tx1"/>
                </a:solidFill>
              </a:rPr>
              <a:t>, Xerox Corporation, From https://uxmanager.net/heuristics/xerox-13-usability-heuristics</a:t>
            </a:r>
          </a:p>
        </p:txBody>
      </p:sp>
    </p:spTree>
    <p:extLst>
      <p:ext uri="{BB962C8B-B14F-4D97-AF65-F5344CB8AC3E}">
        <p14:creationId xmlns:p14="http://schemas.microsoft.com/office/powerpoint/2010/main" val="31704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CBBF-75B0-40EE-BA58-2AB74938285C}"/>
              </a:ext>
            </a:extLst>
          </p:cNvPr>
          <p:cNvSpPr>
            <a:spLocks noGrp="1"/>
          </p:cNvSpPr>
          <p:nvPr>
            <p:ph type="title"/>
          </p:nvPr>
        </p:nvSpPr>
        <p:spPr/>
        <p:txBody>
          <a:bodyPr/>
          <a:lstStyle/>
          <a:p>
            <a:r>
              <a:rPr lang="de-DE" dirty="0" err="1"/>
              <a:t>Number</a:t>
            </a:r>
            <a:r>
              <a:rPr lang="de-DE" dirty="0"/>
              <a:t> </a:t>
            </a:r>
            <a:r>
              <a:rPr lang="de-DE" dirty="0" err="1"/>
              <a:t>of</a:t>
            </a:r>
            <a:r>
              <a:rPr lang="de-DE" dirty="0"/>
              <a:t> </a:t>
            </a:r>
            <a:r>
              <a:rPr lang="de-DE" dirty="0" err="1"/>
              <a:t>Evaluators</a:t>
            </a:r>
            <a:endParaRPr lang="de-DE"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0429FC3-5877-4FD7-935F-371F78B58610}"/>
                  </a:ext>
                </a:extLst>
              </p:cNvPr>
              <p:cNvSpPr>
                <a:spLocks noGrp="1"/>
              </p:cNvSpPr>
              <p:nvPr>
                <p:ph type="body" sz="quarter" idx="13"/>
              </p:nvPr>
            </p:nvSpPr>
            <p:spPr/>
            <p:txBody>
              <a:bodyPr/>
              <a:lstStyle/>
              <a:p>
                <a:r>
                  <a:rPr lang="en-US" dirty="0"/>
                  <a:t>The number of usability problems found in a heuristic evaluation:</a:t>
                </a:r>
                <a:endParaRPr lang="de-DE" i="1" dirty="0">
                  <a:latin typeface="Cambria Math" panose="02040503050406030204" pitchFamily="18" charset="0"/>
                </a:endParaRPr>
              </a:p>
              <a:p>
                <a:pPr marL="357188" lvl="1" indent="0">
                  <a:buNone/>
                </a:pPr>
                <a14:m>
                  <m:oMathPara xmlns:m="http://schemas.openxmlformats.org/officeDocument/2006/math">
                    <m:oMathParaPr>
                      <m:jc m:val="centerGroup"/>
                    </m:oMathParaPr>
                    <m:oMath xmlns:m="http://schemas.openxmlformats.org/officeDocument/2006/math">
                      <m:r>
                        <a:rPr lang="de-DE" i="1" dirty="0">
                          <a:latin typeface="Cambria Math" panose="02040503050406030204" pitchFamily="18" charset="0"/>
                        </a:rPr>
                        <m:t>𝑃𝑟𝑜𝑏𝑙𝑒𝑚𝑠𝐹𝑜𝑢𝑛𝑑</m:t>
                      </m:r>
                      <m:r>
                        <a:rPr lang="de-DE" i="1" dirty="0">
                          <a:latin typeface="Cambria Math" panose="02040503050406030204" pitchFamily="18" charset="0"/>
                        </a:rPr>
                        <m:t>(</m:t>
                      </m:r>
                      <m:r>
                        <a:rPr lang="de-DE" i="1" dirty="0">
                          <a:latin typeface="Cambria Math" panose="02040503050406030204" pitchFamily="18" charset="0"/>
                        </a:rPr>
                        <m:t>𝑖</m:t>
                      </m:r>
                      <m:r>
                        <a:rPr lang="de-DE" i="1" dirty="0">
                          <a:latin typeface="Cambria Math" panose="02040503050406030204" pitchFamily="18" charset="0"/>
                        </a:rPr>
                        <m:t>) = </m:t>
                      </m:r>
                      <m:r>
                        <a:rPr lang="de-DE" i="1" dirty="0">
                          <a:latin typeface="Cambria Math" panose="02040503050406030204" pitchFamily="18" charset="0"/>
                        </a:rPr>
                        <m:t>𝑁</m:t>
                      </m:r>
                      <m:r>
                        <a:rPr lang="de-DE" i="1" dirty="0">
                          <a:latin typeface="Cambria Math" panose="02040503050406030204" pitchFamily="18" charset="0"/>
                        </a:rPr>
                        <m:t>(1 − </m:t>
                      </m:r>
                      <m:d>
                        <m:dPr>
                          <m:ctrlPr>
                            <a:rPr lang="de-DE" i="1" dirty="0">
                              <a:latin typeface="Cambria Math" panose="02040503050406030204" pitchFamily="18" charset="0"/>
                            </a:rPr>
                          </m:ctrlPr>
                        </m:dPr>
                        <m:e>
                          <m:r>
                            <a:rPr lang="de-DE" i="1" dirty="0">
                              <a:latin typeface="Cambria Math" panose="02040503050406030204" pitchFamily="18" charset="0"/>
                            </a:rPr>
                            <m:t>1−</m:t>
                          </m:r>
                          <m:r>
                            <a:rPr lang="de-DE" i="1" dirty="0">
                              <a:latin typeface="Cambria Math" panose="02040503050406030204" pitchFamily="18" charset="0"/>
                            </a:rPr>
                            <m:t>𝑙</m:t>
                          </m:r>
                        </m:e>
                      </m:d>
                      <m:r>
                        <a:rPr lang="de-DE" i="1" baseline="30000" dirty="0" smtClean="0">
                          <a:latin typeface="Cambria Math" panose="02040503050406030204" pitchFamily="18" charset="0"/>
                        </a:rPr>
                        <m:t>𝑖</m:t>
                      </m:r>
                      <m:r>
                        <a:rPr lang="de-DE" i="1" dirty="0">
                          <a:latin typeface="Cambria Math" panose="02040503050406030204" pitchFamily="18" charset="0"/>
                        </a:rPr>
                        <m:t>)</m:t>
                      </m:r>
                    </m:oMath>
                  </m:oMathPara>
                </a14:m>
                <a:endParaRPr lang="de-DE" dirty="0"/>
              </a:p>
            </p:txBody>
          </p:sp>
        </mc:Choice>
        <mc:Fallback xmlns="">
          <p:sp>
            <p:nvSpPr>
              <p:cNvPr id="3" name="Text Placeholder 2">
                <a:extLst>
                  <a:ext uri="{FF2B5EF4-FFF2-40B4-BE49-F238E27FC236}">
                    <a16:creationId xmlns:a16="http://schemas.microsoft.com/office/drawing/2014/main" id="{20429FC3-5877-4FD7-935F-371F78B58610}"/>
                  </a:ext>
                </a:extLst>
              </p:cNvPr>
              <p:cNvSpPr>
                <a:spLocks noGrp="1" noRot="1" noChangeAspect="1" noMove="1" noResize="1" noEditPoints="1" noAdjustHandles="1" noChangeArrowheads="1" noChangeShapeType="1" noTextEdit="1"/>
              </p:cNvSpPr>
              <p:nvPr>
                <p:ph type="body" sz="quarter" idx="13"/>
              </p:nvPr>
            </p:nvSpPr>
            <p:spPr>
              <a:blipFill>
                <a:blip r:embed="rId3"/>
                <a:stretch>
                  <a:fillRect l="-996" t="-1747"/>
                </a:stretch>
              </a:blipFill>
            </p:spPr>
            <p:txBody>
              <a:bodyPr/>
              <a:lstStyle/>
              <a:p>
                <a:r>
                  <a:rPr lang="de-DE">
                    <a:noFill/>
                  </a:rPr>
                  <a:t> </a:t>
                </a:r>
              </a:p>
            </p:txBody>
          </p:sp>
        </mc:Fallback>
      </mc:AlternateContent>
      <p:sp>
        <p:nvSpPr>
          <p:cNvPr id="4" name="Text Placeholder 3">
            <a:extLst>
              <a:ext uri="{FF2B5EF4-FFF2-40B4-BE49-F238E27FC236}">
                <a16:creationId xmlns:a16="http://schemas.microsoft.com/office/drawing/2014/main" id="{64CAB8B1-7AFD-47FA-B90B-0F893C66E0E4}"/>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81A2190C-892D-4954-A5D8-66505A82B2D8}"/>
              </a:ext>
            </a:extLst>
          </p:cNvPr>
          <p:cNvSpPr>
            <a:spLocks noGrp="1"/>
          </p:cNvSpPr>
          <p:nvPr>
            <p:ph type="body" sz="quarter" idx="21"/>
          </p:nvPr>
        </p:nvSpPr>
        <p:spPr/>
        <p:txBody>
          <a:bodyPr/>
          <a:lstStyle/>
          <a:p>
            <a:r>
              <a:rPr lang="de-DE" dirty="0" err="1"/>
              <a:t>Heuristic</a:t>
            </a:r>
            <a:r>
              <a:rPr lang="de-DE" dirty="0"/>
              <a:t> Evaluation</a:t>
            </a:r>
          </a:p>
        </p:txBody>
      </p:sp>
      <p:sp>
        <p:nvSpPr>
          <p:cNvPr id="6" name="Footer Placeholder 5">
            <a:extLst>
              <a:ext uri="{FF2B5EF4-FFF2-40B4-BE49-F238E27FC236}">
                <a16:creationId xmlns:a16="http://schemas.microsoft.com/office/drawing/2014/main" id="{B67E3667-5404-4543-832D-67B72E02D41C}"/>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01A57463-72D4-474A-8EA9-4F1E2499560A}"/>
              </a:ext>
            </a:extLst>
          </p:cNvPr>
          <p:cNvSpPr>
            <a:spLocks noGrp="1"/>
          </p:cNvSpPr>
          <p:nvPr>
            <p:ph type="sldNum" sz="quarter" idx="24"/>
          </p:nvPr>
        </p:nvSpPr>
        <p:spPr/>
        <p:txBody>
          <a:bodyPr/>
          <a:lstStyle/>
          <a:p>
            <a:fld id="{C564DEAC-083F-4EA1-9D67-84BB3A537A3E}" type="slidenum">
              <a:rPr lang="de-DE" smtClean="0"/>
              <a:pPr/>
              <a:t>6</a:t>
            </a:fld>
            <a:endParaRPr lang="de-DE" dirty="0"/>
          </a:p>
        </p:txBody>
      </p:sp>
      <p:pic>
        <p:nvPicPr>
          <p:cNvPr id="8" name="Grafik 8">
            <a:extLst>
              <a:ext uri="{FF2B5EF4-FFF2-40B4-BE49-F238E27FC236}">
                <a16:creationId xmlns:a16="http://schemas.microsoft.com/office/drawing/2014/main" id="{718DF8DB-5313-4009-B480-F45EEE5FB6C3}"/>
              </a:ext>
            </a:extLst>
          </p:cNvPr>
          <p:cNvPicPr>
            <a:picLocks noChangeAspect="1"/>
          </p:cNvPicPr>
          <p:nvPr/>
        </p:nvPicPr>
        <p:blipFill>
          <a:blip r:embed="rId4"/>
          <a:stretch>
            <a:fillRect/>
          </a:stretch>
        </p:blipFill>
        <p:spPr>
          <a:xfrm>
            <a:off x="695324" y="2916707"/>
            <a:ext cx="7956551" cy="2676077"/>
          </a:xfrm>
          <a:prstGeom prst="rect">
            <a:avLst/>
          </a:prstGeom>
        </p:spPr>
      </p:pic>
      <p:sp>
        <p:nvSpPr>
          <p:cNvPr id="9" name="Rectangle 7">
            <a:extLst>
              <a:ext uri="{FF2B5EF4-FFF2-40B4-BE49-F238E27FC236}">
                <a16:creationId xmlns:a16="http://schemas.microsoft.com/office/drawing/2014/main" id="{E8AF2253-6952-4101-A791-64EED245A580}"/>
              </a:ext>
            </a:extLst>
          </p:cNvPr>
          <p:cNvSpPr/>
          <p:nvPr/>
        </p:nvSpPr>
        <p:spPr>
          <a:xfrm>
            <a:off x="0" y="5659738"/>
            <a:ext cx="12192000"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3600000" bIns="108000" rtlCol="0" anchor="b" anchorCtr="0">
            <a:spAutoFit/>
          </a:bodyPr>
          <a:lstStyle/>
          <a:p>
            <a:r>
              <a:rPr lang="en-US" sz="1200" dirty="0">
                <a:solidFill>
                  <a:schemeClr val="tx1"/>
                </a:solidFill>
              </a:rPr>
              <a:t>Nielsen, J., &amp; </a:t>
            </a:r>
            <a:r>
              <a:rPr lang="en-US" sz="1200" dirty="0" err="1">
                <a:solidFill>
                  <a:schemeClr val="tx1"/>
                </a:solidFill>
              </a:rPr>
              <a:t>Landauer</a:t>
            </a:r>
            <a:r>
              <a:rPr lang="en-US" sz="1200" dirty="0">
                <a:solidFill>
                  <a:schemeClr val="tx1"/>
                </a:solidFill>
              </a:rPr>
              <a:t>, T. K. (1993, May). A mathematical model of the finding of usability problems. In Proceedings of the INTERACT'93 and CHI'93 conference on Human factors in computing systems (pp. 206-213).</a:t>
            </a:r>
          </a:p>
        </p:txBody>
      </p:sp>
    </p:spTree>
    <p:extLst>
      <p:ext uri="{BB962C8B-B14F-4D97-AF65-F5344CB8AC3E}">
        <p14:creationId xmlns:p14="http://schemas.microsoft.com/office/powerpoint/2010/main" val="416923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8490-6818-4E77-879E-F2E65A7494F4}"/>
              </a:ext>
            </a:extLst>
          </p:cNvPr>
          <p:cNvSpPr>
            <a:spLocks noGrp="1"/>
          </p:cNvSpPr>
          <p:nvPr>
            <p:ph type="title"/>
          </p:nvPr>
        </p:nvSpPr>
        <p:spPr/>
        <p:txBody>
          <a:bodyPr/>
          <a:lstStyle/>
          <a:p>
            <a:r>
              <a:rPr lang="en-US" dirty="0"/>
              <a:t>Nielsen’s </a:t>
            </a:r>
            <a:r>
              <a:rPr lang="de-DE" dirty="0" err="1"/>
              <a:t>Heuristics</a:t>
            </a:r>
            <a:endParaRPr lang="de-DE" dirty="0"/>
          </a:p>
        </p:txBody>
      </p:sp>
      <p:sp>
        <p:nvSpPr>
          <p:cNvPr id="3" name="Text Placeholder 2">
            <a:extLst>
              <a:ext uri="{FF2B5EF4-FFF2-40B4-BE49-F238E27FC236}">
                <a16:creationId xmlns:a16="http://schemas.microsoft.com/office/drawing/2014/main" id="{5222D61F-B0D0-4486-B3CB-23774DA5DA5B}"/>
              </a:ext>
            </a:extLst>
          </p:cNvPr>
          <p:cNvSpPr>
            <a:spLocks noGrp="1"/>
          </p:cNvSpPr>
          <p:nvPr>
            <p:ph type="body" sz="quarter" idx="13"/>
          </p:nvPr>
        </p:nvSpPr>
        <p:spPr/>
        <p:txBody>
          <a:bodyPr>
            <a:noAutofit/>
          </a:bodyPr>
          <a:lstStyle/>
          <a:p>
            <a:pPr marL="457200" indent="-457200">
              <a:buFont typeface="+mj-lt"/>
              <a:buAutoNum type="arabicPeriod"/>
            </a:pPr>
            <a:r>
              <a:rPr lang="en-US" sz="2000" dirty="0"/>
              <a:t>Visibility of system status</a:t>
            </a:r>
          </a:p>
          <a:p>
            <a:pPr marL="457200" indent="-457200">
              <a:buFont typeface="+mj-lt"/>
              <a:buAutoNum type="arabicPeriod"/>
            </a:pPr>
            <a:r>
              <a:rPr lang="en-US" sz="2000" dirty="0"/>
              <a:t>Match between system and the real world</a:t>
            </a:r>
          </a:p>
          <a:p>
            <a:pPr marL="457200" indent="-457200">
              <a:buFont typeface="+mj-lt"/>
              <a:buAutoNum type="arabicPeriod"/>
            </a:pPr>
            <a:r>
              <a:rPr lang="en-US" sz="2000" dirty="0"/>
              <a:t>User control and freedom</a:t>
            </a:r>
          </a:p>
          <a:p>
            <a:pPr marL="457200" indent="-457200">
              <a:buFont typeface="+mj-lt"/>
              <a:buAutoNum type="arabicPeriod"/>
            </a:pPr>
            <a:r>
              <a:rPr lang="en-US" sz="2000" dirty="0"/>
              <a:t>Consistency and standards</a:t>
            </a:r>
          </a:p>
          <a:p>
            <a:pPr marL="457200" indent="-457200">
              <a:buFont typeface="+mj-lt"/>
              <a:buAutoNum type="arabicPeriod"/>
            </a:pPr>
            <a:r>
              <a:rPr lang="en-US" sz="2000" dirty="0"/>
              <a:t>Error prevention</a:t>
            </a:r>
          </a:p>
          <a:p>
            <a:pPr marL="457200" indent="-457200">
              <a:buFont typeface="+mj-lt"/>
              <a:buAutoNum type="arabicPeriod"/>
            </a:pPr>
            <a:r>
              <a:rPr lang="en-US" sz="2000" dirty="0"/>
              <a:t>Recognition rather than recall</a:t>
            </a:r>
          </a:p>
          <a:p>
            <a:pPr marL="457200" indent="-457200">
              <a:buFont typeface="+mj-lt"/>
              <a:buAutoNum type="arabicPeriod"/>
            </a:pPr>
            <a:r>
              <a:rPr lang="en-US" sz="2000" dirty="0"/>
              <a:t>Flexibility and efficiency of use</a:t>
            </a:r>
          </a:p>
          <a:p>
            <a:pPr marL="457200" indent="-457200">
              <a:buFont typeface="+mj-lt"/>
              <a:buAutoNum type="arabicPeriod"/>
            </a:pPr>
            <a:r>
              <a:rPr lang="en-US" sz="2000" dirty="0"/>
              <a:t>Aesthetic and minimalist design</a:t>
            </a:r>
          </a:p>
          <a:p>
            <a:pPr marL="457200" indent="-457200">
              <a:buFont typeface="+mj-lt"/>
              <a:buAutoNum type="arabicPeriod"/>
            </a:pPr>
            <a:r>
              <a:rPr lang="en-US" sz="2000" dirty="0"/>
              <a:t>Help users recognize, diagnose, and recover from errors</a:t>
            </a:r>
          </a:p>
          <a:p>
            <a:pPr marL="457200" indent="-457200">
              <a:buFont typeface="+mj-lt"/>
              <a:buAutoNum type="arabicPeriod"/>
            </a:pPr>
            <a:r>
              <a:rPr lang="en-US" sz="2000" dirty="0"/>
              <a:t>Help and documentation</a:t>
            </a:r>
            <a:r>
              <a:rPr lang="de-DE" sz="2000" dirty="0"/>
              <a:t> </a:t>
            </a:r>
          </a:p>
          <a:p>
            <a:endParaRPr lang="de-DE" sz="2000" dirty="0"/>
          </a:p>
        </p:txBody>
      </p:sp>
      <p:sp>
        <p:nvSpPr>
          <p:cNvPr id="4" name="Text Placeholder 3">
            <a:extLst>
              <a:ext uri="{FF2B5EF4-FFF2-40B4-BE49-F238E27FC236}">
                <a16:creationId xmlns:a16="http://schemas.microsoft.com/office/drawing/2014/main" id="{1EC4C679-6174-492F-8937-3D6F82326D29}"/>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66089B62-030A-41E0-9358-83861779BED2}"/>
              </a:ext>
            </a:extLst>
          </p:cNvPr>
          <p:cNvSpPr>
            <a:spLocks noGrp="1"/>
          </p:cNvSpPr>
          <p:nvPr>
            <p:ph type="body" sz="quarter" idx="21"/>
          </p:nvPr>
        </p:nvSpPr>
        <p:spPr/>
        <p:txBody>
          <a:bodyPr/>
          <a:lstStyle/>
          <a:p>
            <a:r>
              <a:rPr lang="de-DE" dirty="0" err="1"/>
              <a:t>Heuristic</a:t>
            </a:r>
            <a:r>
              <a:rPr lang="de-DE" dirty="0"/>
              <a:t> Evaluation</a:t>
            </a:r>
          </a:p>
        </p:txBody>
      </p:sp>
      <p:sp>
        <p:nvSpPr>
          <p:cNvPr id="6" name="Footer Placeholder 5">
            <a:extLst>
              <a:ext uri="{FF2B5EF4-FFF2-40B4-BE49-F238E27FC236}">
                <a16:creationId xmlns:a16="http://schemas.microsoft.com/office/drawing/2014/main" id="{01991C77-034A-44C4-953E-664EF8573EDF}"/>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C9FA8DFD-6559-4899-95CA-216E1603FCD4}"/>
              </a:ext>
            </a:extLst>
          </p:cNvPr>
          <p:cNvSpPr>
            <a:spLocks noGrp="1"/>
          </p:cNvSpPr>
          <p:nvPr>
            <p:ph type="sldNum" sz="quarter" idx="24"/>
          </p:nvPr>
        </p:nvSpPr>
        <p:spPr/>
        <p:txBody>
          <a:bodyPr/>
          <a:lstStyle/>
          <a:p>
            <a:fld id="{C564DEAC-083F-4EA1-9D67-84BB3A537A3E}" type="slidenum">
              <a:rPr lang="de-DE" smtClean="0"/>
              <a:pPr/>
              <a:t>7</a:t>
            </a:fld>
            <a:endParaRPr lang="de-DE" dirty="0"/>
          </a:p>
        </p:txBody>
      </p:sp>
      <p:sp>
        <p:nvSpPr>
          <p:cNvPr id="8" name="Rectangle 7">
            <a:extLst>
              <a:ext uri="{FF2B5EF4-FFF2-40B4-BE49-F238E27FC236}">
                <a16:creationId xmlns:a16="http://schemas.microsoft.com/office/drawing/2014/main" id="{BF17D583-ACA2-48D0-827F-E20F0FB08F01}"/>
              </a:ext>
            </a:extLst>
          </p:cNvPr>
          <p:cNvSpPr/>
          <p:nvPr/>
        </p:nvSpPr>
        <p:spPr>
          <a:xfrm>
            <a:off x="0" y="5844404"/>
            <a:ext cx="12192000"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3600000" bIns="108000" rtlCol="0" anchor="b" anchorCtr="0">
            <a:spAutoFit/>
          </a:bodyPr>
          <a:lstStyle/>
          <a:p>
            <a:r>
              <a:rPr lang="en-US" sz="1200" dirty="0">
                <a:solidFill>
                  <a:schemeClr val="tx1"/>
                </a:solidFill>
              </a:rPr>
              <a:t> Nielsen, Jakob (1994). Usability Engineering. San Diego: Academic Press. pp. 115–148. ISBN 0-12-518406-9.</a:t>
            </a:r>
          </a:p>
        </p:txBody>
      </p:sp>
    </p:spTree>
    <p:extLst>
      <p:ext uri="{BB962C8B-B14F-4D97-AF65-F5344CB8AC3E}">
        <p14:creationId xmlns:p14="http://schemas.microsoft.com/office/powerpoint/2010/main" val="16369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FDDF-C7F3-4543-A1E9-4ED955053C23}"/>
              </a:ext>
            </a:extLst>
          </p:cNvPr>
          <p:cNvSpPr>
            <a:spLocks noGrp="1"/>
          </p:cNvSpPr>
          <p:nvPr>
            <p:ph type="title"/>
          </p:nvPr>
        </p:nvSpPr>
        <p:spPr/>
        <p:txBody>
          <a:bodyPr>
            <a:normAutofit/>
          </a:bodyPr>
          <a:lstStyle/>
          <a:p>
            <a:r>
              <a:rPr lang="de-DE" dirty="0" err="1"/>
              <a:t>Example</a:t>
            </a:r>
            <a:r>
              <a:rPr lang="de-DE" dirty="0"/>
              <a:t> </a:t>
            </a:r>
          </a:p>
        </p:txBody>
      </p:sp>
      <p:sp>
        <p:nvSpPr>
          <p:cNvPr id="3" name="Text Placeholder 2">
            <a:extLst>
              <a:ext uri="{FF2B5EF4-FFF2-40B4-BE49-F238E27FC236}">
                <a16:creationId xmlns:a16="http://schemas.microsoft.com/office/drawing/2014/main" id="{725F5348-3BF0-4FCB-9444-CC41D6CEDD3E}"/>
              </a:ext>
            </a:extLst>
          </p:cNvPr>
          <p:cNvSpPr>
            <a:spLocks noGrp="1"/>
          </p:cNvSpPr>
          <p:nvPr>
            <p:ph type="body" sz="quarter" idx="13"/>
          </p:nvPr>
        </p:nvSpPr>
        <p:spPr/>
        <p:txBody>
          <a:bodyPr/>
          <a:lstStyle/>
          <a:p>
            <a:r>
              <a:rPr lang="de-DE" dirty="0" err="1"/>
              <a:t>Removing</a:t>
            </a:r>
            <a:r>
              <a:rPr lang="de-DE" dirty="0"/>
              <a:t> </a:t>
            </a:r>
            <a:r>
              <a:rPr lang="de-DE" dirty="0" err="1"/>
              <a:t>files</a:t>
            </a:r>
            <a:endParaRPr lang="de-DE" dirty="0"/>
          </a:p>
          <a:p>
            <a:endParaRPr lang="de-DE" dirty="0"/>
          </a:p>
          <a:p>
            <a:endParaRPr lang="de-DE" dirty="0"/>
          </a:p>
          <a:p>
            <a:endParaRPr lang="de-DE" dirty="0"/>
          </a:p>
          <a:p>
            <a:endParaRPr lang="de-DE" dirty="0"/>
          </a:p>
          <a:p>
            <a:r>
              <a:rPr lang="de-DE" dirty="0" err="1"/>
              <a:t>Dismount</a:t>
            </a:r>
            <a:r>
              <a:rPr lang="de-DE" dirty="0"/>
              <a:t> </a:t>
            </a:r>
            <a:r>
              <a:rPr lang="de-DE" dirty="0" err="1"/>
              <a:t>drive</a:t>
            </a:r>
            <a:endParaRPr lang="de-DE" dirty="0"/>
          </a:p>
          <a:p>
            <a:endParaRPr lang="de-DE" dirty="0"/>
          </a:p>
          <a:p>
            <a:endParaRPr lang="de-DE" dirty="0"/>
          </a:p>
        </p:txBody>
      </p:sp>
      <p:sp>
        <p:nvSpPr>
          <p:cNvPr id="4" name="Text Placeholder 3">
            <a:extLst>
              <a:ext uri="{FF2B5EF4-FFF2-40B4-BE49-F238E27FC236}">
                <a16:creationId xmlns:a16="http://schemas.microsoft.com/office/drawing/2014/main" id="{98C341E0-D8F8-4601-BE0B-864AA8231C22}"/>
              </a:ext>
            </a:extLst>
          </p:cNvPr>
          <p:cNvSpPr>
            <a:spLocks noGrp="1"/>
          </p:cNvSpPr>
          <p:nvPr>
            <p:ph type="body" sz="quarter" idx="15"/>
          </p:nvPr>
        </p:nvSpPr>
        <p:spPr/>
        <p:txBody>
          <a:bodyPr/>
          <a:lstStyle/>
          <a:p>
            <a:endParaRPr lang="de-DE" dirty="0"/>
          </a:p>
          <a:p>
            <a:endParaRPr lang="de-DE" dirty="0"/>
          </a:p>
        </p:txBody>
      </p:sp>
      <p:sp>
        <p:nvSpPr>
          <p:cNvPr id="5" name="Text Placeholder 4">
            <a:extLst>
              <a:ext uri="{FF2B5EF4-FFF2-40B4-BE49-F238E27FC236}">
                <a16:creationId xmlns:a16="http://schemas.microsoft.com/office/drawing/2014/main" id="{52B6A658-5B00-4634-AA54-E27C6D93F5F8}"/>
              </a:ext>
            </a:extLst>
          </p:cNvPr>
          <p:cNvSpPr>
            <a:spLocks noGrp="1"/>
          </p:cNvSpPr>
          <p:nvPr>
            <p:ph type="body" sz="quarter" idx="21"/>
          </p:nvPr>
        </p:nvSpPr>
        <p:spPr/>
        <p:txBody>
          <a:bodyPr/>
          <a:lstStyle/>
          <a:p>
            <a:r>
              <a:rPr lang="de-DE" dirty="0" err="1"/>
              <a:t>Heuristic</a:t>
            </a:r>
            <a:r>
              <a:rPr lang="de-DE" dirty="0"/>
              <a:t> Evaluation</a:t>
            </a:r>
          </a:p>
        </p:txBody>
      </p:sp>
      <p:sp>
        <p:nvSpPr>
          <p:cNvPr id="6" name="Footer Placeholder 5">
            <a:extLst>
              <a:ext uri="{FF2B5EF4-FFF2-40B4-BE49-F238E27FC236}">
                <a16:creationId xmlns:a16="http://schemas.microsoft.com/office/drawing/2014/main" id="{A42452FA-264B-43D3-A1D6-92EF80707110}"/>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96C53A1D-FBE5-498A-A003-D94A0E8A9959}"/>
              </a:ext>
            </a:extLst>
          </p:cNvPr>
          <p:cNvSpPr>
            <a:spLocks noGrp="1"/>
          </p:cNvSpPr>
          <p:nvPr>
            <p:ph type="sldNum" sz="quarter" idx="24"/>
          </p:nvPr>
        </p:nvSpPr>
        <p:spPr/>
        <p:txBody>
          <a:bodyPr/>
          <a:lstStyle/>
          <a:p>
            <a:fld id="{C564DEAC-083F-4EA1-9D67-84BB3A537A3E}" type="slidenum">
              <a:rPr lang="de-DE" smtClean="0"/>
              <a:pPr/>
              <a:t>8</a:t>
            </a:fld>
            <a:endParaRPr lang="de-DE" dirty="0"/>
          </a:p>
        </p:txBody>
      </p:sp>
      <p:pic>
        <p:nvPicPr>
          <p:cNvPr id="8" name="Grafik 9">
            <a:extLst>
              <a:ext uri="{FF2B5EF4-FFF2-40B4-BE49-F238E27FC236}">
                <a16:creationId xmlns:a16="http://schemas.microsoft.com/office/drawing/2014/main" id="{A8952EB3-72C3-449B-BCC8-26643FE7BB40}"/>
              </a:ext>
            </a:extLst>
          </p:cNvPr>
          <p:cNvPicPr>
            <a:picLocks noChangeAspect="1"/>
          </p:cNvPicPr>
          <p:nvPr/>
        </p:nvPicPr>
        <p:blipFill>
          <a:blip r:embed="rId3"/>
          <a:stretch>
            <a:fillRect/>
          </a:stretch>
        </p:blipFill>
        <p:spPr>
          <a:xfrm>
            <a:off x="3070783" y="1592264"/>
            <a:ext cx="2476047" cy="2005650"/>
          </a:xfrm>
          <a:prstGeom prst="rect">
            <a:avLst/>
          </a:prstGeom>
        </p:spPr>
      </p:pic>
      <p:pic>
        <p:nvPicPr>
          <p:cNvPr id="9" name="Picture 4">
            <a:extLst>
              <a:ext uri="{FF2B5EF4-FFF2-40B4-BE49-F238E27FC236}">
                <a16:creationId xmlns:a16="http://schemas.microsoft.com/office/drawing/2014/main" id="{EF2F66DA-9DF6-45DE-8900-39B4580BAF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589"/>
          <a:stretch/>
        </p:blipFill>
        <p:spPr bwMode="auto">
          <a:xfrm>
            <a:off x="5700539" y="1474423"/>
            <a:ext cx="932542" cy="1061604"/>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8">
            <a:extLst>
              <a:ext uri="{FF2B5EF4-FFF2-40B4-BE49-F238E27FC236}">
                <a16:creationId xmlns:a16="http://schemas.microsoft.com/office/drawing/2014/main" id="{FF945D37-7C92-45BA-9B9F-83EB8F440909}"/>
              </a:ext>
            </a:extLst>
          </p:cNvPr>
          <p:cNvPicPr>
            <a:picLocks noChangeAspect="1"/>
          </p:cNvPicPr>
          <p:nvPr/>
        </p:nvPicPr>
        <p:blipFill rotWithShape="1">
          <a:blip r:embed="rId5"/>
          <a:srcRect t="9796"/>
          <a:stretch/>
        </p:blipFill>
        <p:spPr>
          <a:xfrm>
            <a:off x="3070783" y="3838753"/>
            <a:ext cx="2476047" cy="2005651"/>
          </a:xfrm>
          <a:prstGeom prst="rect">
            <a:avLst/>
          </a:prstGeom>
        </p:spPr>
      </p:pic>
      <p:pic>
        <p:nvPicPr>
          <p:cNvPr id="11" name="Picture 4">
            <a:extLst>
              <a:ext uri="{FF2B5EF4-FFF2-40B4-BE49-F238E27FC236}">
                <a16:creationId xmlns:a16="http://schemas.microsoft.com/office/drawing/2014/main" id="{BE108859-26C0-4D2A-BEFB-7F43B79375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217" r="372"/>
          <a:stretch/>
        </p:blipFill>
        <p:spPr bwMode="auto">
          <a:xfrm>
            <a:off x="5700539" y="3734629"/>
            <a:ext cx="932542" cy="106160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a:extLst>
              <a:ext uri="{FF2B5EF4-FFF2-40B4-BE49-F238E27FC236}">
                <a16:creationId xmlns:a16="http://schemas.microsoft.com/office/drawing/2014/main" id="{C0295A7D-2DC1-4E46-9A63-63468E1B456F}"/>
              </a:ext>
            </a:extLst>
          </p:cNvPr>
          <p:cNvSpPr/>
          <p:nvPr/>
        </p:nvSpPr>
        <p:spPr>
          <a:xfrm>
            <a:off x="0" y="5844404"/>
            <a:ext cx="12192000"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3600000" bIns="108000" rtlCol="0" anchor="b" anchorCtr="0">
            <a:spAutoFit/>
          </a:bodyPr>
          <a:lstStyle/>
          <a:p>
            <a:r>
              <a:rPr lang="de-DE" sz="1200" dirty="0">
                <a:solidFill>
                  <a:schemeClr val="tx1"/>
                </a:solidFill>
              </a:rPr>
              <a:t>Images </a:t>
            </a:r>
            <a:r>
              <a:rPr lang="de-DE" sz="1200" dirty="0" err="1">
                <a:solidFill>
                  <a:schemeClr val="tx1"/>
                </a:solidFill>
              </a:rPr>
              <a:t>from</a:t>
            </a:r>
            <a:r>
              <a:rPr lang="de-DE" sz="1200" dirty="0">
                <a:solidFill>
                  <a:schemeClr val="tx1"/>
                </a:solidFill>
              </a:rPr>
              <a:t> Sarah Diefenbach, UX Evaluation, 2017</a:t>
            </a:r>
            <a:endParaRPr lang="en-US" sz="1200" dirty="0">
              <a:solidFill>
                <a:schemeClr val="tx1"/>
              </a:solidFill>
            </a:endParaRPr>
          </a:p>
        </p:txBody>
      </p:sp>
    </p:spTree>
    <p:extLst>
      <p:ext uri="{BB962C8B-B14F-4D97-AF65-F5344CB8AC3E}">
        <p14:creationId xmlns:p14="http://schemas.microsoft.com/office/powerpoint/2010/main" val="365140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231A-B44D-45F4-A36B-B464F51C2B8C}"/>
              </a:ext>
            </a:extLst>
          </p:cNvPr>
          <p:cNvSpPr>
            <a:spLocks noGrp="1"/>
          </p:cNvSpPr>
          <p:nvPr>
            <p:ph type="title"/>
          </p:nvPr>
        </p:nvSpPr>
        <p:spPr/>
        <p:txBody>
          <a:bodyPr/>
          <a:lstStyle/>
          <a:p>
            <a:r>
              <a:rPr lang="en-US" dirty="0"/>
              <a:t>Weinschenk’s &amp; Barker’s </a:t>
            </a:r>
            <a:r>
              <a:rPr lang="de-DE" dirty="0" err="1"/>
              <a:t>Heuristics</a:t>
            </a:r>
            <a:endParaRPr lang="de-DE" dirty="0"/>
          </a:p>
        </p:txBody>
      </p:sp>
      <p:sp>
        <p:nvSpPr>
          <p:cNvPr id="3" name="Text Placeholder 2">
            <a:extLst>
              <a:ext uri="{FF2B5EF4-FFF2-40B4-BE49-F238E27FC236}">
                <a16:creationId xmlns:a16="http://schemas.microsoft.com/office/drawing/2014/main" id="{DBD1E025-56E0-4FE5-865F-2773532C363F}"/>
              </a:ext>
            </a:extLst>
          </p:cNvPr>
          <p:cNvSpPr>
            <a:spLocks noGrp="1"/>
          </p:cNvSpPr>
          <p:nvPr>
            <p:ph type="body" sz="quarter" idx="13"/>
          </p:nvPr>
        </p:nvSpPr>
        <p:spPr>
          <a:xfrm>
            <a:off x="695324" y="1592264"/>
            <a:ext cx="7956551" cy="4139414"/>
          </a:xfrm>
        </p:spPr>
        <p:txBody>
          <a:bodyPr numCol="2">
            <a:normAutofit lnSpcReduction="10000"/>
          </a:bodyPr>
          <a:lstStyle/>
          <a:p>
            <a:pPr marL="457200" indent="-457200">
              <a:buFont typeface="+mj-lt"/>
              <a:buAutoNum type="arabicPeriod"/>
            </a:pPr>
            <a:r>
              <a:rPr lang="de-DE" dirty="0"/>
              <a:t>User Control</a:t>
            </a:r>
          </a:p>
          <a:p>
            <a:pPr marL="457200" indent="-457200">
              <a:buFont typeface="+mj-lt"/>
              <a:buAutoNum type="arabicPeriod"/>
            </a:pPr>
            <a:r>
              <a:rPr lang="de-DE" dirty="0"/>
              <a:t>Human </a:t>
            </a:r>
            <a:r>
              <a:rPr lang="de-DE" dirty="0" err="1"/>
              <a:t>Limitations</a:t>
            </a:r>
            <a:endParaRPr lang="de-DE" dirty="0"/>
          </a:p>
          <a:p>
            <a:pPr marL="457200" indent="-457200">
              <a:buFont typeface="+mj-lt"/>
              <a:buAutoNum type="arabicPeriod"/>
            </a:pPr>
            <a:r>
              <a:rPr lang="de-DE" dirty="0"/>
              <a:t>Modal Integrity</a:t>
            </a:r>
          </a:p>
          <a:p>
            <a:pPr marL="457200" indent="-457200">
              <a:buFont typeface="+mj-lt"/>
              <a:buAutoNum type="arabicPeriod"/>
            </a:pPr>
            <a:r>
              <a:rPr lang="de-DE" dirty="0" err="1"/>
              <a:t>Accommodation</a:t>
            </a:r>
            <a:endParaRPr lang="de-DE" dirty="0"/>
          </a:p>
          <a:p>
            <a:pPr marL="457200" indent="-457200">
              <a:buFont typeface="+mj-lt"/>
              <a:buAutoNum type="arabicPeriod"/>
            </a:pPr>
            <a:r>
              <a:rPr lang="de-DE" dirty="0" err="1"/>
              <a:t>Linguistic</a:t>
            </a:r>
            <a:r>
              <a:rPr lang="de-DE" dirty="0"/>
              <a:t> Clarity</a:t>
            </a:r>
          </a:p>
          <a:p>
            <a:pPr marL="457200" indent="-457200">
              <a:buFont typeface="+mj-lt"/>
              <a:buAutoNum type="arabicPeriod"/>
            </a:pPr>
            <a:r>
              <a:rPr lang="de-DE" dirty="0" err="1"/>
              <a:t>Aesthetic</a:t>
            </a:r>
            <a:r>
              <a:rPr lang="de-DE" dirty="0"/>
              <a:t> Integrity</a:t>
            </a:r>
          </a:p>
          <a:p>
            <a:pPr marL="457200" indent="-457200">
              <a:buFont typeface="+mj-lt"/>
              <a:buAutoNum type="arabicPeriod"/>
            </a:pPr>
            <a:r>
              <a:rPr lang="de-DE" dirty="0" err="1"/>
              <a:t>Simplicity</a:t>
            </a:r>
            <a:endParaRPr lang="de-DE" dirty="0"/>
          </a:p>
          <a:p>
            <a:pPr marL="457200" indent="-457200">
              <a:buFont typeface="+mj-lt"/>
              <a:buAutoNum type="arabicPeriod"/>
            </a:pPr>
            <a:r>
              <a:rPr lang="de-DE" dirty="0" err="1"/>
              <a:t>Predictability</a:t>
            </a:r>
            <a:endParaRPr lang="de-DE" dirty="0"/>
          </a:p>
          <a:p>
            <a:pPr marL="457200" indent="-457200">
              <a:buFont typeface="+mj-lt"/>
              <a:buAutoNum type="arabicPeriod"/>
            </a:pPr>
            <a:r>
              <a:rPr lang="de-DE" dirty="0"/>
              <a:t>Interpretation</a:t>
            </a:r>
          </a:p>
          <a:p>
            <a:pPr marL="457200" indent="-457200">
              <a:buFont typeface="+mj-lt"/>
              <a:buAutoNum type="arabicPeriod"/>
            </a:pPr>
            <a:r>
              <a:rPr lang="de-DE" dirty="0" err="1"/>
              <a:t>Accuracy</a:t>
            </a:r>
            <a:endParaRPr lang="de-DE" dirty="0"/>
          </a:p>
          <a:p>
            <a:pPr marL="457200" indent="-457200">
              <a:buFont typeface="+mj-lt"/>
              <a:buAutoNum type="arabicPeriod"/>
            </a:pPr>
            <a:r>
              <a:rPr lang="de-DE" dirty="0"/>
              <a:t>Technical Clarity</a:t>
            </a:r>
          </a:p>
          <a:p>
            <a:pPr marL="457200" indent="-457200">
              <a:buFont typeface="+mj-lt"/>
              <a:buAutoNum type="arabicPeriod"/>
            </a:pPr>
            <a:r>
              <a:rPr lang="de-DE" dirty="0" err="1"/>
              <a:t>Flexibility</a:t>
            </a:r>
            <a:endParaRPr lang="de-DE" dirty="0"/>
          </a:p>
          <a:p>
            <a:pPr marL="457200" indent="-457200">
              <a:buFont typeface="+mj-lt"/>
              <a:buAutoNum type="arabicPeriod"/>
            </a:pPr>
            <a:r>
              <a:rPr lang="de-DE" dirty="0"/>
              <a:t>Fulfillment</a:t>
            </a:r>
          </a:p>
          <a:p>
            <a:pPr marL="457200" indent="-457200">
              <a:buFont typeface="+mj-lt"/>
              <a:buAutoNum type="arabicPeriod"/>
            </a:pPr>
            <a:r>
              <a:rPr lang="de-DE" dirty="0"/>
              <a:t>Cultural </a:t>
            </a:r>
            <a:r>
              <a:rPr lang="de-DE" dirty="0" err="1"/>
              <a:t>Propriety</a:t>
            </a:r>
            <a:endParaRPr lang="de-DE" dirty="0"/>
          </a:p>
          <a:p>
            <a:pPr marL="457200" indent="-457200">
              <a:buFont typeface="+mj-lt"/>
              <a:buAutoNum type="arabicPeriod"/>
            </a:pPr>
            <a:r>
              <a:rPr lang="de-DE" dirty="0" err="1"/>
              <a:t>Suitable</a:t>
            </a:r>
            <a:r>
              <a:rPr lang="de-DE" dirty="0"/>
              <a:t> Tempo</a:t>
            </a:r>
          </a:p>
          <a:p>
            <a:pPr marL="457200" indent="-457200">
              <a:buFont typeface="+mj-lt"/>
              <a:buAutoNum type="arabicPeriod"/>
            </a:pPr>
            <a:r>
              <a:rPr lang="de-DE" dirty="0"/>
              <a:t>Consistency</a:t>
            </a:r>
          </a:p>
          <a:p>
            <a:pPr marL="457200" indent="-457200">
              <a:buFont typeface="+mj-lt"/>
              <a:buAutoNum type="arabicPeriod"/>
            </a:pPr>
            <a:r>
              <a:rPr lang="de-DE" dirty="0"/>
              <a:t>User Support</a:t>
            </a:r>
          </a:p>
          <a:p>
            <a:pPr marL="457200" indent="-457200">
              <a:buFont typeface="+mj-lt"/>
              <a:buAutoNum type="arabicPeriod"/>
            </a:pPr>
            <a:r>
              <a:rPr lang="de-DE" dirty="0"/>
              <a:t>Precision</a:t>
            </a:r>
          </a:p>
          <a:p>
            <a:pPr marL="457200" indent="-457200">
              <a:buFont typeface="+mj-lt"/>
              <a:buAutoNum type="arabicPeriod"/>
            </a:pPr>
            <a:r>
              <a:rPr lang="de-DE" dirty="0" err="1"/>
              <a:t>Forgiveness</a:t>
            </a:r>
            <a:endParaRPr lang="de-DE" dirty="0"/>
          </a:p>
          <a:p>
            <a:pPr marL="457200" indent="-457200">
              <a:buFont typeface="+mj-lt"/>
              <a:buAutoNum type="arabicPeriod"/>
            </a:pPr>
            <a:r>
              <a:rPr lang="de-DE" dirty="0" err="1"/>
              <a:t>Responsiveness</a:t>
            </a:r>
            <a:endParaRPr lang="de-DE" dirty="0"/>
          </a:p>
        </p:txBody>
      </p:sp>
      <p:sp>
        <p:nvSpPr>
          <p:cNvPr id="4" name="Text Placeholder 3">
            <a:extLst>
              <a:ext uri="{FF2B5EF4-FFF2-40B4-BE49-F238E27FC236}">
                <a16:creationId xmlns:a16="http://schemas.microsoft.com/office/drawing/2014/main" id="{45336CCB-A901-496C-930E-DC64AA88D568}"/>
              </a:ext>
            </a:extLst>
          </p:cNvPr>
          <p:cNvSpPr>
            <a:spLocks noGrp="1"/>
          </p:cNvSpPr>
          <p:nvPr>
            <p:ph type="body" sz="quarter" idx="15"/>
          </p:nvPr>
        </p:nvSpPr>
        <p:spPr/>
        <p:txBody>
          <a:bodyPr/>
          <a:lstStyle/>
          <a:p>
            <a:endParaRPr lang="de-DE" dirty="0"/>
          </a:p>
        </p:txBody>
      </p:sp>
      <p:sp>
        <p:nvSpPr>
          <p:cNvPr id="5" name="Text Placeholder 4">
            <a:extLst>
              <a:ext uri="{FF2B5EF4-FFF2-40B4-BE49-F238E27FC236}">
                <a16:creationId xmlns:a16="http://schemas.microsoft.com/office/drawing/2014/main" id="{D171DDBA-2942-4CA9-B256-02A8D157081C}"/>
              </a:ext>
            </a:extLst>
          </p:cNvPr>
          <p:cNvSpPr>
            <a:spLocks noGrp="1"/>
          </p:cNvSpPr>
          <p:nvPr>
            <p:ph type="body" sz="quarter" idx="21"/>
          </p:nvPr>
        </p:nvSpPr>
        <p:spPr/>
        <p:txBody>
          <a:bodyPr/>
          <a:lstStyle/>
          <a:p>
            <a:r>
              <a:rPr lang="de-DE" dirty="0" err="1"/>
              <a:t>Heuristic</a:t>
            </a:r>
            <a:r>
              <a:rPr lang="de-DE" dirty="0"/>
              <a:t> Evaluation</a:t>
            </a:r>
          </a:p>
        </p:txBody>
      </p:sp>
      <p:sp>
        <p:nvSpPr>
          <p:cNvPr id="6" name="Footer Placeholder 5">
            <a:extLst>
              <a:ext uri="{FF2B5EF4-FFF2-40B4-BE49-F238E27FC236}">
                <a16:creationId xmlns:a16="http://schemas.microsoft.com/office/drawing/2014/main" id="{372A86F2-10AD-4E96-8014-8370FF600DDF}"/>
              </a:ext>
            </a:extLst>
          </p:cNvPr>
          <p:cNvSpPr>
            <a:spLocks noGrp="1"/>
          </p:cNvSpPr>
          <p:nvPr>
            <p:ph type="ftr" sz="quarter" idx="23"/>
          </p:nvPr>
        </p:nvSpPr>
        <p:spPr/>
        <p:txBody>
          <a:bodyPr/>
          <a:lstStyle/>
          <a:p>
            <a:r>
              <a:rPr lang="de-DE"/>
              <a:t>Valentin Schwind</a:t>
            </a:r>
            <a:endParaRPr lang="de-DE" dirty="0"/>
          </a:p>
        </p:txBody>
      </p:sp>
      <p:sp>
        <p:nvSpPr>
          <p:cNvPr id="7" name="Slide Number Placeholder 6">
            <a:extLst>
              <a:ext uri="{FF2B5EF4-FFF2-40B4-BE49-F238E27FC236}">
                <a16:creationId xmlns:a16="http://schemas.microsoft.com/office/drawing/2014/main" id="{BBC0CCDC-B1AE-45AF-A0E5-4B28B8A4CDA5}"/>
              </a:ext>
            </a:extLst>
          </p:cNvPr>
          <p:cNvSpPr>
            <a:spLocks noGrp="1"/>
          </p:cNvSpPr>
          <p:nvPr>
            <p:ph type="sldNum" sz="quarter" idx="24"/>
          </p:nvPr>
        </p:nvSpPr>
        <p:spPr/>
        <p:txBody>
          <a:bodyPr/>
          <a:lstStyle/>
          <a:p>
            <a:fld id="{C564DEAC-083F-4EA1-9D67-84BB3A537A3E}" type="slidenum">
              <a:rPr lang="de-DE" smtClean="0"/>
              <a:pPr/>
              <a:t>9</a:t>
            </a:fld>
            <a:endParaRPr lang="de-DE" dirty="0"/>
          </a:p>
        </p:txBody>
      </p:sp>
      <p:sp>
        <p:nvSpPr>
          <p:cNvPr id="8" name="Rectangle 7">
            <a:extLst>
              <a:ext uri="{FF2B5EF4-FFF2-40B4-BE49-F238E27FC236}">
                <a16:creationId xmlns:a16="http://schemas.microsoft.com/office/drawing/2014/main" id="{E06D332A-AE30-4842-BBEE-727637AC186A}"/>
              </a:ext>
            </a:extLst>
          </p:cNvPr>
          <p:cNvSpPr/>
          <p:nvPr/>
        </p:nvSpPr>
        <p:spPr>
          <a:xfrm>
            <a:off x="0" y="5844404"/>
            <a:ext cx="12192000"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3600000" bIns="108000" rtlCol="0" anchor="b" anchorCtr="0">
            <a:spAutoFit/>
          </a:bodyPr>
          <a:lstStyle/>
          <a:p>
            <a:r>
              <a:rPr lang="en-US" sz="1200" dirty="0">
                <a:solidFill>
                  <a:schemeClr val="tx1"/>
                </a:solidFill>
              </a:rPr>
              <a:t>Weinschenk, S and Barker, D. (2000) Designing Effective Speech Interfaces. Wiley.</a:t>
            </a:r>
          </a:p>
        </p:txBody>
      </p:sp>
    </p:spTree>
    <p:extLst>
      <p:ext uri="{BB962C8B-B14F-4D97-AF65-F5344CB8AC3E}">
        <p14:creationId xmlns:p14="http://schemas.microsoft.com/office/powerpoint/2010/main" val="3411986370"/>
      </p:ext>
    </p:extLst>
  </p:cSld>
  <p:clrMapOvr>
    <a:masterClrMapping/>
  </p:clrMapOvr>
</p:sld>
</file>

<file path=ppt/theme/theme1.xml><?xml version="1.0" encoding="utf-8"?>
<a:theme xmlns:a="http://schemas.openxmlformats.org/drawingml/2006/main" name="Office Theme">
  <a:themeElements>
    <a:clrScheme name="Interactionlab">
      <a:dk1>
        <a:sysClr val="windowText" lastClr="000000"/>
      </a:dk1>
      <a:lt1>
        <a:sysClr val="window" lastClr="FFFFFF"/>
      </a:lt1>
      <a:dk2>
        <a:srgbClr val="44546A"/>
      </a:dk2>
      <a:lt2>
        <a:srgbClr val="E7E6E6"/>
      </a:lt2>
      <a:accent1>
        <a:srgbClr val="21ADDF"/>
      </a:accent1>
      <a:accent2>
        <a:srgbClr val="8ABE3F"/>
      </a:accent2>
      <a:accent3>
        <a:srgbClr val="FEC63E"/>
      </a:accent3>
      <a:accent4>
        <a:srgbClr val="EA7B34"/>
      </a:accent4>
      <a:accent5>
        <a:srgbClr val="3E444C"/>
      </a:accent5>
      <a:accent6>
        <a:srgbClr val="70AD47"/>
      </a:accent6>
      <a:hlink>
        <a:srgbClr val="0563C1"/>
      </a:hlink>
      <a:folHlink>
        <a:srgbClr val="954F72"/>
      </a:folHlink>
    </a:clrScheme>
    <a:fontScheme name="Interaction La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2880</Words>
  <Application>Microsoft Office PowerPoint</Application>
  <PresentationFormat>Widescreen</PresentationFormat>
  <Paragraphs>220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 Math</vt:lpstr>
      <vt:lpstr>HelveticaNeueLT Std Med</vt:lpstr>
      <vt:lpstr>Wingdings</vt:lpstr>
      <vt:lpstr>Office Theme</vt:lpstr>
      <vt:lpstr>Heuristic Evaluation</vt:lpstr>
      <vt:lpstr>Learning Goals</vt:lpstr>
      <vt:lpstr>Heuristic Evaluation</vt:lpstr>
      <vt:lpstr>Heuristic Evaluation</vt:lpstr>
      <vt:lpstr>Example: Checklist</vt:lpstr>
      <vt:lpstr>Number of Evaluators</vt:lpstr>
      <vt:lpstr>Nielsen’s Heuristics</vt:lpstr>
      <vt:lpstr>Example </vt:lpstr>
      <vt:lpstr>Weinschenk’s &amp; Barker’s Heuristics</vt:lpstr>
      <vt:lpstr>Cognitive Engineering Principles</vt:lpstr>
      <vt:lpstr>Advantages and Disadvantages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 Schwind</dc:creator>
  <cp:lastModifiedBy>Valentin Schwind</cp:lastModifiedBy>
  <cp:revision>552</cp:revision>
  <dcterms:created xsi:type="dcterms:W3CDTF">2017-10-10T14:10:45Z</dcterms:created>
  <dcterms:modified xsi:type="dcterms:W3CDTF">2020-04-16T02:51:48Z</dcterms:modified>
</cp:coreProperties>
</file>